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62" r:id="rId3"/>
    <p:sldId id="279" r:id="rId4"/>
    <p:sldId id="311" r:id="rId5"/>
    <p:sldId id="317" r:id="rId6"/>
    <p:sldId id="305" r:id="rId7"/>
    <p:sldId id="308" r:id="rId8"/>
    <p:sldId id="284" r:id="rId9"/>
    <p:sldId id="299" r:id="rId10"/>
    <p:sldId id="306" r:id="rId11"/>
    <p:sldId id="304" r:id="rId12"/>
    <p:sldId id="309" r:id="rId13"/>
    <p:sldId id="292" r:id="rId14"/>
    <p:sldId id="274" r:id="rId15"/>
    <p:sldId id="276" r:id="rId16"/>
    <p:sldId id="322" r:id="rId17"/>
    <p:sldId id="280" r:id="rId18"/>
    <p:sldId id="310" r:id="rId19"/>
    <p:sldId id="318" r:id="rId20"/>
    <p:sldId id="289" r:id="rId21"/>
    <p:sldId id="307" r:id="rId22"/>
    <p:sldId id="320" r:id="rId23"/>
    <p:sldId id="314" r:id="rId24"/>
    <p:sldId id="278" r:id="rId25"/>
    <p:sldId id="264" r:id="rId26"/>
    <p:sldId id="291" r:id="rId27"/>
    <p:sldId id="303" r:id="rId28"/>
    <p:sldId id="294" r:id="rId29"/>
    <p:sldId id="298" r:id="rId30"/>
    <p:sldId id="319" r:id="rId31"/>
    <p:sldId id="272" r:id="rId32"/>
    <p:sldId id="333" r:id="rId33"/>
    <p:sldId id="293" r:id="rId34"/>
    <p:sldId id="288" r:id="rId35"/>
    <p:sldId id="323" r:id="rId36"/>
    <p:sldId id="283" r:id="rId37"/>
    <p:sldId id="281" r:id="rId38"/>
    <p:sldId id="277" r:id="rId39"/>
    <p:sldId id="275" r:id="rId40"/>
    <p:sldId id="285" r:id="rId41"/>
    <p:sldId id="282" r:id="rId42"/>
    <p:sldId id="334" r:id="rId43"/>
    <p:sldId id="312" r:id="rId44"/>
    <p:sldId id="313" r:id="rId45"/>
    <p:sldId id="315" r:id="rId46"/>
    <p:sldId id="316" r:id="rId47"/>
    <p:sldId id="321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5" r:id="rId5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7" autoAdjust="0"/>
    <p:restoredTop sz="95029" autoAdjust="0"/>
  </p:normalViewPr>
  <p:slideViewPr>
    <p:cSldViewPr snapToGrid="0">
      <p:cViewPr varScale="1">
        <p:scale>
          <a:sx n="86" d="100"/>
          <a:sy n="86" d="100"/>
        </p:scale>
        <p:origin x="438" y="96"/>
      </p:cViewPr>
      <p:guideLst/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6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4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Cartel12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1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3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4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microsoft.com/office/2011/relationships/chartColorStyle" Target="colors62.xml"/><Relationship Id="rId1" Type="http://schemas.microsoft.com/office/2011/relationships/chartStyle" Target="style62.xml"/><Relationship Id="rId4" Type="http://schemas.openxmlformats.org/officeDocument/2006/relationships/oleObject" Target="file:///D:\Desktop\cultrera\Copia%20di%20Food_price_indices_data.xlsx" TargetMode="Externa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microsoft.com/office/2011/relationships/chartColorStyle" Target="colors63.xml"/><Relationship Id="rId1" Type="http://schemas.microsoft.com/office/2011/relationships/chartStyle" Target="style63.xml"/><Relationship Id="rId4" Type="http://schemas.openxmlformats.org/officeDocument/2006/relationships/oleObject" Target="Cartel1" TargetMode="Externa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oleObject" Target="Cartel1" TargetMode="Externa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cultrera\STEEL\Cartel6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(3)'!$C$1</c:f>
              <c:strCache>
                <c:ptCount val="1"/>
                <c:pt idx="0">
                  <c:v>lavoratori</c:v>
                </c:pt>
              </c:strCache>
            </c:strRef>
          </c:tx>
          <c:spPr>
            <a:solidFill>
              <a:schemeClr val="tx1"/>
            </a:solidFill>
            <a:ln w="38100">
              <a:noFill/>
            </a:ln>
            <a:effectLst/>
          </c:spPr>
          <c:invertIfNegative val="0"/>
          <c:cat>
            <c:numRef>
              <c:f>'Foglio6 (3)'!$A$21:$A$36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'Foglio6 (3)'!$C$21:$C$36</c:f>
              <c:numCache>
                <c:formatCode>_-* #,##0_-;\-* #,##0_-;_-* "-"??_-;_-@_-</c:formatCode>
                <c:ptCount val="16"/>
                <c:pt idx="0">
                  <c:v>220</c:v>
                </c:pt>
                <c:pt idx="1">
                  <c:v>215</c:v>
                </c:pt>
                <c:pt idx="2">
                  <c:v>180</c:v>
                </c:pt>
                <c:pt idx="3">
                  <c:v>200</c:v>
                </c:pt>
                <c:pt idx="4">
                  <c:v>180</c:v>
                </c:pt>
                <c:pt idx="5">
                  <c:v>225</c:v>
                </c:pt>
                <c:pt idx="6">
                  <c:v>210</c:v>
                </c:pt>
                <c:pt idx="7">
                  <c:v>250</c:v>
                </c:pt>
                <c:pt idx="8">
                  <c:v>330</c:v>
                </c:pt>
                <c:pt idx="9">
                  <c:v>540</c:v>
                </c:pt>
                <c:pt idx="10">
                  <c:v>480</c:v>
                </c:pt>
                <c:pt idx="11">
                  <c:v>470</c:v>
                </c:pt>
                <c:pt idx="12">
                  <c:v>550</c:v>
                </c:pt>
                <c:pt idx="13">
                  <c:v>530</c:v>
                </c:pt>
                <c:pt idx="14">
                  <c:v>575</c:v>
                </c:pt>
                <c:pt idx="15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1-497B-82EB-0FAACB938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0"/>
        <c:axId val="528865912"/>
        <c:axId val="528880672"/>
      </c:bar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700"/>
          <c:min val="0"/>
        </c:scaling>
        <c:delete val="0"/>
        <c:axPos val="l"/>
        <c:numFmt formatCode="#,##0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(3)'!$A$84:$A$85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(3)'!$B$84</c:f>
              <c:numCache>
                <c:formatCode>General</c:formatCode>
                <c:ptCount val="1"/>
                <c:pt idx="0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85-4AA3-A42C-B9B85477233E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(3)'!$A$84:$A$85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(3)'!$B$85</c:f>
              <c:numCache>
                <c:formatCode>General</c:formatCode>
                <c:ptCount val="1"/>
                <c:pt idx="0">
                  <c:v>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85-4AA3-A42C-B9B854772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00624"/>
        <c:axId val="493500296"/>
      </c:barChart>
      <c:catAx>
        <c:axId val="493500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500296"/>
        <c:crosses val="autoZero"/>
        <c:auto val="1"/>
        <c:lblAlgn val="ctr"/>
        <c:lblOffset val="100"/>
        <c:noMultiLvlLbl val="0"/>
      </c:catAx>
      <c:valAx>
        <c:axId val="493500296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9350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Foglio6!$B$1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Foglio6!$A$16:$A$31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Foglio6!$B$16:$B$31</c:f>
              <c:numCache>
                <c:formatCode>_-* #,##0_-;\-* #,##0_-;_-* "-"??_-;_-@_-</c:formatCode>
                <c:ptCount val="16"/>
                <c:pt idx="0">
                  <c:v>27000000</c:v>
                </c:pt>
                <c:pt idx="1">
                  <c:v>26500000</c:v>
                </c:pt>
                <c:pt idx="2">
                  <c:v>26000000</c:v>
                </c:pt>
                <c:pt idx="3">
                  <c:v>27000000</c:v>
                </c:pt>
                <c:pt idx="4">
                  <c:v>28500000</c:v>
                </c:pt>
                <c:pt idx="5">
                  <c:v>29000000</c:v>
                </c:pt>
                <c:pt idx="6">
                  <c:v>31500000</c:v>
                </c:pt>
                <c:pt idx="7">
                  <c:v>31500000</c:v>
                </c:pt>
                <c:pt idx="8">
                  <c:v>31000000</c:v>
                </c:pt>
                <c:pt idx="9">
                  <c:v>20000000</c:v>
                </c:pt>
                <c:pt idx="10">
                  <c:v>26000000</c:v>
                </c:pt>
                <c:pt idx="11">
                  <c:v>28500000</c:v>
                </c:pt>
                <c:pt idx="12">
                  <c:v>27500000</c:v>
                </c:pt>
                <c:pt idx="13">
                  <c:v>24000000</c:v>
                </c:pt>
                <c:pt idx="14">
                  <c:v>22800000</c:v>
                </c:pt>
                <c:pt idx="15">
                  <c:v>22000000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04-4FF4-881B-854D67C3B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b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in val="15000000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Foglio6!$C$1</c:f>
              <c:strCache>
                <c:ptCount val="1"/>
                <c:pt idx="0">
                  <c:v>lavoratori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Foglio6!$A$2:$A$31</c:f>
              <c:numCache>
                <c:formatCode>General</c:formatCode>
                <c:ptCount val="30"/>
                <c:pt idx="0">
                  <c:v>1971</c:v>
                </c:pt>
                <c:pt idx="1">
                  <c:v>1973</c:v>
                </c:pt>
                <c:pt idx="2">
                  <c:v>1975</c:v>
                </c:pt>
                <c:pt idx="3">
                  <c:v>1977</c:v>
                </c:pt>
                <c:pt idx="4">
                  <c:v>1979</c:v>
                </c:pt>
                <c:pt idx="5">
                  <c:v>1981</c:v>
                </c:pt>
                <c:pt idx="6">
                  <c:v>1983</c:v>
                </c:pt>
                <c:pt idx="7">
                  <c:v>1985</c:v>
                </c:pt>
                <c:pt idx="8">
                  <c:v>1987</c:v>
                </c:pt>
                <c:pt idx="9">
                  <c:v>1989</c:v>
                </c:pt>
                <c:pt idx="10">
                  <c:v>1991</c:v>
                </c:pt>
                <c:pt idx="11">
                  <c:v>1993</c:v>
                </c:pt>
                <c:pt idx="12">
                  <c:v>1995</c:v>
                </c:pt>
                <c:pt idx="13">
                  <c:v>1997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</c:numCache>
            </c:numRef>
          </c:cat>
          <c:val>
            <c:numRef>
              <c:f>Foglio6!$C$16:$C$31</c:f>
              <c:numCache>
                <c:formatCode>_-* #,##0_-;\-* #,##0_-;_-* "-"??_-;_-@_-</c:formatCode>
                <c:ptCount val="16"/>
                <c:pt idx="0">
                  <c:v>38000</c:v>
                </c:pt>
                <c:pt idx="1">
                  <c:v>37000</c:v>
                </c:pt>
                <c:pt idx="2">
                  <c:v>36000</c:v>
                </c:pt>
                <c:pt idx="3">
                  <c:v>39000</c:v>
                </c:pt>
                <c:pt idx="4">
                  <c:v>40000</c:v>
                </c:pt>
                <c:pt idx="5">
                  <c:v>40000</c:v>
                </c:pt>
                <c:pt idx="6">
                  <c:v>40000</c:v>
                </c:pt>
                <c:pt idx="7">
                  <c:v>40000</c:v>
                </c:pt>
                <c:pt idx="8">
                  <c:v>40000</c:v>
                </c:pt>
                <c:pt idx="9">
                  <c:v>38000</c:v>
                </c:pt>
                <c:pt idx="10">
                  <c:v>37000</c:v>
                </c:pt>
                <c:pt idx="11">
                  <c:v>36500</c:v>
                </c:pt>
                <c:pt idx="12">
                  <c:v>36000</c:v>
                </c:pt>
                <c:pt idx="13">
                  <c:v>36000</c:v>
                </c:pt>
                <c:pt idx="14">
                  <c:v>35000</c:v>
                </c:pt>
                <c:pt idx="15">
                  <c:v>32000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B8-40CB-9A10-F67773045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865912"/>
        <c:axId val="528880672"/>
      </c:line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50000"/>
          <c:min val="10000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[2]Foglio6!$B$1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[2]Foglio6!$A$2:$A$31</c:f>
              <c:numCache>
                <c:formatCode>General</c:formatCode>
                <c:ptCount val="30"/>
                <c:pt idx="0">
                  <c:v>1971</c:v>
                </c:pt>
                <c:pt idx="1">
                  <c:v>1973</c:v>
                </c:pt>
                <c:pt idx="2">
                  <c:v>1975</c:v>
                </c:pt>
                <c:pt idx="3">
                  <c:v>1977</c:v>
                </c:pt>
                <c:pt idx="4">
                  <c:v>1979</c:v>
                </c:pt>
                <c:pt idx="5">
                  <c:v>1981</c:v>
                </c:pt>
                <c:pt idx="6">
                  <c:v>1983</c:v>
                </c:pt>
                <c:pt idx="7">
                  <c:v>1985</c:v>
                </c:pt>
                <c:pt idx="8">
                  <c:v>1987</c:v>
                </c:pt>
                <c:pt idx="9">
                  <c:v>1989</c:v>
                </c:pt>
                <c:pt idx="10">
                  <c:v>1991</c:v>
                </c:pt>
                <c:pt idx="11">
                  <c:v>1993</c:v>
                </c:pt>
                <c:pt idx="12">
                  <c:v>1995</c:v>
                </c:pt>
                <c:pt idx="13">
                  <c:v>1997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</c:numCache>
            </c:numRef>
          </c:cat>
          <c:val>
            <c:numRef>
              <c:f>[2]Foglio6!$B$2:$B$31</c:f>
              <c:numCache>
                <c:formatCode>_-* #,##0_-;\-* #,##0_-;_-* "-"??_-;_-@_-</c:formatCode>
                <c:ptCount val="30"/>
                <c:pt idx="0">
                  <c:v>25000000</c:v>
                </c:pt>
                <c:pt idx="1">
                  <c:v>22000000</c:v>
                </c:pt>
                <c:pt idx="2">
                  <c:v>23000000</c:v>
                </c:pt>
                <c:pt idx="3">
                  <c:v>20000000</c:v>
                </c:pt>
                <c:pt idx="4">
                  <c:v>13000000</c:v>
                </c:pt>
                <c:pt idx="5">
                  <c:v>14000000</c:v>
                </c:pt>
                <c:pt idx="6">
                  <c:v>15000000</c:v>
                </c:pt>
                <c:pt idx="7">
                  <c:v>15000000</c:v>
                </c:pt>
                <c:pt idx="8">
                  <c:v>17000000</c:v>
                </c:pt>
                <c:pt idx="9">
                  <c:v>16000000</c:v>
                </c:pt>
                <c:pt idx="10">
                  <c:v>16000000</c:v>
                </c:pt>
                <c:pt idx="11">
                  <c:v>17000000</c:v>
                </c:pt>
                <c:pt idx="12">
                  <c:v>18000000</c:v>
                </c:pt>
                <c:pt idx="13">
                  <c:v>17000000</c:v>
                </c:pt>
                <c:pt idx="14">
                  <c:v>27000000</c:v>
                </c:pt>
                <c:pt idx="15">
                  <c:v>26500000</c:v>
                </c:pt>
                <c:pt idx="16">
                  <c:v>26000000</c:v>
                </c:pt>
                <c:pt idx="17">
                  <c:v>27000000</c:v>
                </c:pt>
                <c:pt idx="18">
                  <c:v>28500000</c:v>
                </c:pt>
                <c:pt idx="19">
                  <c:v>29000000</c:v>
                </c:pt>
                <c:pt idx="20">
                  <c:v>31500000</c:v>
                </c:pt>
                <c:pt idx="21">
                  <c:v>31500000</c:v>
                </c:pt>
                <c:pt idx="22">
                  <c:v>31000000</c:v>
                </c:pt>
                <c:pt idx="23">
                  <c:v>20000000</c:v>
                </c:pt>
                <c:pt idx="24">
                  <c:v>26000000</c:v>
                </c:pt>
                <c:pt idx="25">
                  <c:v>28500000</c:v>
                </c:pt>
                <c:pt idx="26">
                  <c:v>27500000</c:v>
                </c:pt>
                <c:pt idx="27">
                  <c:v>24000000</c:v>
                </c:pt>
                <c:pt idx="28">
                  <c:v>22800000</c:v>
                </c:pt>
                <c:pt idx="29">
                  <c:v>22000000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6-4553-9584-A32CA5052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b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[2]Foglio6!$C$1</c:f>
              <c:strCache>
                <c:ptCount val="1"/>
                <c:pt idx="0">
                  <c:v>lavoratori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[2]Foglio6!$A$2:$A$31</c:f>
              <c:numCache>
                <c:formatCode>General</c:formatCode>
                <c:ptCount val="30"/>
                <c:pt idx="0">
                  <c:v>1971</c:v>
                </c:pt>
                <c:pt idx="1">
                  <c:v>1973</c:v>
                </c:pt>
                <c:pt idx="2">
                  <c:v>1975</c:v>
                </c:pt>
                <c:pt idx="3">
                  <c:v>1977</c:v>
                </c:pt>
                <c:pt idx="4">
                  <c:v>1979</c:v>
                </c:pt>
                <c:pt idx="5">
                  <c:v>1981</c:v>
                </c:pt>
                <c:pt idx="6">
                  <c:v>1983</c:v>
                </c:pt>
                <c:pt idx="7">
                  <c:v>1985</c:v>
                </c:pt>
                <c:pt idx="8">
                  <c:v>1987</c:v>
                </c:pt>
                <c:pt idx="9">
                  <c:v>1989</c:v>
                </c:pt>
                <c:pt idx="10">
                  <c:v>1991</c:v>
                </c:pt>
                <c:pt idx="11">
                  <c:v>1993</c:v>
                </c:pt>
                <c:pt idx="12">
                  <c:v>1995</c:v>
                </c:pt>
                <c:pt idx="13">
                  <c:v>1997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</c:numCache>
            </c:numRef>
          </c:cat>
          <c:val>
            <c:numRef>
              <c:f>Foglio2!$B$27:$B$41</c:f>
              <c:numCache>
                <c:formatCode>General</c:formatCode>
                <c:ptCount val="15"/>
                <c:pt idx="0">
                  <c:v>200000</c:v>
                </c:pt>
                <c:pt idx="1">
                  <c:v>180000</c:v>
                </c:pt>
                <c:pt idx="2">
                  <c:v>160000</c:v>
                </c:pt>
                <c:pt idx="3">
                  <c:v>75000</c:v>
                </c:pt>
                <c:pt idx="4">
                  <c:v>50000</c:v>
                </c:pt>
                <c:pt idx="5">
                  <c:v>40000</c:v>
                </c:pt>
                <c:pt idx="6">
                  <c:v>35000</c:v>
                </c:pt>
                <c:pt idx="7">
                  <c:v>38000</c:v>
                </c:pt>
                <c:pt idx="8">
                  <c:v>36000</c:v>
                </c:pt>
                <c:pt idx="9">
                  <c:v>40000</c:v>
                </c:pt>
                <c:pt idx="10">
                  <c:v>40000</c:v>
                </c:pt>
                <c:pt idx="11">
                  <c:v>35000</c:v>
                </c:pt>
                <c:pt idx="12">
                  <c:v>30000</c:v>
                </c:pt>
                <c:pt idx="13">
                  <c:v>25000</c:v>
                </c:pt>
                <c:pt idx="14">
                  <c:v>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4C-4029-8B81-B664B818D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865912"/>
        <c:axId val="528880672"/>
      </c:line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250000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(11)'!$C$1</c:f>
              <c:strCache>
                <c:ptCount val="1"/>
                <c:pt idx="0">
                  <c:v>lavoratori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'Foglio6 (11)'!$A$31:$A$36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'Foglio6 (11)'!$C$31:$C$36</c:f>
              <c:numCache>
                <c:formatCode>_-* #,##0_-;\-* #,##0_-;_-* "-"??_-;_-@_-</c:formatCode>
                <c:ptCount val="6"/>
                <c:pt idx="0">
                  <c:v>364034</c:v>
                </c:pt>
                <c:pt idx="1">
                  <c:v>359755</c:v>
                </c:pt>
                <c:pt idx="2">
                  <c:v>348721</c:v>
                </c:pt>
                <c:pt idx="3">
                  <c:v>334978</c:v>
                </c:pt>
                <c:pt idx="4">
                  <c:v>328044</c:v>
                </c:pt>
                <c:pt idx="5">
                  <c:v>320788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B9-424B-9689-5125D6882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865912"/>
        <c:axId val="528880672"/>
      </c:line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out"/>
        <c:minorTickMark val="out"/>
        <c:tickLblPos val="high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400000"/>
          <c:min val="300000"/>
        </c:scaling>
        <c:delete val="1"/>
        <c:axPos val="l"/>
        <c:numFmt formatCode="#,##0" sourceLinked="0"/>
        <c:majorTickMark val="none"/>
        <c:minorTickMark val="none"/>
        <c:tickLblPos val="high"/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(11)'!$B$1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'Foglio6 (11)'!$A$38:$A$54</c:f>
              <c:strCache>
                <c:ptCount val="17"/>
                <c:pt idx="0">
                  <c:v>Germania</c:v>
                </c:pt>
                <c:pt idx="1">
                  <c:v>Italia</c:v>
                </c:pt>
                <c:pt idx="2">
                  <c:v>Romania</c:v>
                </c:pt>
                <c:pt idx="3">
                  <c:v>Francia</c:v>
                </c:pt>
                <c:pt idx="4">
                  <c:v>Polonia</c:v>
                </c:pt>
                <c:pt idx="5">
                  <c:v>Spagna</c:v>
                </c:pt>
                <c:pt idx="6">
                  <c:v>Svezia</c:v>
                </c:pt>
                <c:pt idx="7">
                  <c:v>Rep. Cechia</c:v>
                </c:pt>
                <c:pt idx="8">
                  <c:v>Austria</c:v>
                </c:pt>
                <c:pt idx="9">
                  <c:v>Inghilterra</c:v>
                </c:pt>
                <c:pt idx="10">
                  <c:v>Slovacchia</c:v>
                </c:pt>
                <c:pt idx="11">
                  <c:v>Belgio</c:v>
                </c:pt>
                <c:pt idx="12">
                  <c:v>Finlandia</c:v>
                </c:pt>
                <c:pt idx="13">
                  <c:v>Olanda</c:v>
                </c:pt>
                <c:pt idx="14">
                  <c:v>Ungheria</c:v>
                </c:pt>
                <c:pt idx="15">
                  <c:v>Lussemburgo</c:v>
                </c:pt>
                <c:pt idx="16">
                  <c:v>Altri</c:v>
                </c:pt>
              </c:strCache>
            </c:strRef>
          </c:cat>
          <c:val>
            <c:numRef>
              <c:f>'Foglio6 (11)'!$B$38:$B$54</c:f>
              <c:numCache>
                <c:formatCode>0</c:formatCode>
                <c:ptCount val="17"/>
                <c:pt idx="0">
                  <c:v>86249</c:v>
                </c:pt>
                <c:pt idx="1">
                  <c:v>34960</c:v>
                </c:pt>
                <c:pt idx="2">
                  <c:v>22000</c:v>
                </c:pt>
                <c:pt idx="3">
                  <c:v>22000</c:v>
                </c:pt>
                <c:pt idx="4">
                  <c:v>21300</c:v>
                </c:pt>
                <c:pt idx="5">
                  <c:v>18791</c:v>
                </c:pt>
                <c:pt idx="6">
                  <c:v>16000</c:v>
                </c:pt>
                <c:pt idx="7">
                  <c:v>15600</c:v>
                </c:pt>
                <c:pt idx="8">
                  <c:v>14149</c:v>
                </c:pt>
                <c:pt idx="9">
                  <c:v>13000</c:v>
                </c:pt>
                <c:pt idx="10">
                  <c:v>10870</c:v>
                </c:pt>
                <c:pt idx="11">
                  <c:v>10679</c:v>
                </c:pt>
                <c:pt idx="12">
                  <c:v>8120</c:v>
                </c:pt>
                <c:pt idx="13">
                  <c:v>7821</c:v>
                </c:pt>
                <c:pt idx="14">
                  <c:v>6400</c:v>
                </c:pt>
                <c:pt idx="15">
                  <c:v>4497</c:v>
                </c:pt>
                <c:pt idx="16">
                  <c:v>8353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AA-4FDA-83A3-2AD93A3CC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90000"/>
          <c:min val="0"/>
        </c:scaling>
        <c:delete val="0"/>
        <c:axPos val="l"/>
        <c:numFmt formatCode="#,##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(12)'!$B$1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_-* #,##0_-;\-* #,##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'Foglio6 (12)'!$A$38:$A$62</c:f>
              <c:strCache>
                <c:ptCount val="25"/>
                <c:pt idx="0">
                  <c:v>Apr 2014</c:v>
                </c:pt>
                <c:pt idx="1">
                  <c:v>Mag</c:v>
                </c:pt>
                <c:pt idx="2">
                  <c:v>Giu</c:v>
                </c:pt>
                <c:pt idx="3">
                  <c:v>Lug</c:v>
                </c:pt>
                <c:pt idx="4">
                  <c:v>Ago</c:v>
                </c:pt>
                <c:pt idx="5">
                  <c:v>Set</c:v>
                </c:pt>
                <c:pt idx="6">
                  <c:v>Ott</c:v>
                </c:pt>
                <c:pt idx="7">
                  <c:v>Nov</c:v>
                </c:pt>
                <c:pt idx="8">
                  <c:v>Dic</c:v>
                </c:pt>
                <c:pt idx="9">
                  <c:v>Gen</c:v>
                </c:pt>
                <c:pt idx="10">
                  <c:v>Feb</c:v>
                </c:pt>
                <c:pt idx="11">
                  <c:v>Mar</c:v>
                </c:pt>
                <c:pt idx="12">
                  <c:v>Apr 2015</c:v>
                </c:pt>
                <c:pt idx="13">
                  <c:v>Mag</c:v>
                </c:pt>
                <c:pt idx="14">
                  <c:v>Giu</c:v>
                </c:pt>
                <c:pt idx="15">
                  <c:v>Lug</c:v>
                </c:pt>
                <c:pt idx="16">
                  <c:v>Ago</c:v>
                </c:pt>
                <c:pt idx="17">
                  <c:v>Set</c:v>
                </c:pt>
                <c:pt idx="18">
                  <c:v>Ott</c:v>
                </c:pt>
                <c:pt idx="19">
                  <c:v>Nov</c:v>
                </c:pt>
                <c:pt idx="20">
                  <c:v>Dic</c:v>
                </c:pt>
                <c:pt idx="21">
                  <c:v>Gen</c:v>
                </c:pt>
                <c:pt idx="22">
                  <c:v>Feb</c:v>
                </c:pt>
                <c:pt idx="23">
                  <c:v>Mar</c:v>
                </c:pt>
                <c:pt idx="24">
                  <c:v>Apr 2016</c:v>
                </c:pt>
              </c:strCache>
            </c:strRef>
          </c:cat>
          <c:val>
            <c:numRef>
              <c:f>'Foglio6 (12)'!$B$38:$B$62</c:f>
              <c:numCache>
                <c:formatCode>_-* #,##0.0_-;\-* #,##0.0_-;_-* "-"??_-;_-@_-</c:formatCode>
                <c:ptCount val="25"/>
                <c:pt idx="0">
                  <c:v>378.1</c:v>
                </c:pt>
                <c:pt idx="1">
                  <c:v>276.8</c:v>
                </c:pt>
                <c:pt idx="2">
                  <c:v>297.7</c:v>
                </c:pt>
                <c:pt idx="3">
                  <c:v>244.2</c:v>
                </c:pt>
                <c:pt idx="4">
                  <c:v>206.9</c:v>
                </c:pt>
                <c:pt idx="5">
                  <c:v>297.7</c:v>
                </c:pt>
                <c:pt idx="6">
                  <c:v>335.3</c:v>
                </c:pt>
                <c:pt idx="7">
                  <c:v>235.6</c:v>
                </c:pt>
                <c:pt idx="8">
                  <c:v>197.7</c:v>
                </c:pt>
                <c:pt idx="9">
                  <c:v>180.4</c:v>
                </c:pt>
                <c:pt idx="10">
                  <c:v>240.7</c:v>
                </c:pt>
                <c:pt idx="11">
                  <c:v>247.6</c:v>
                </c:pt>
                <c:pt idx="12">
                  <c:v>266.39999999999998</c:v>
                </c:pt>
                <c:pt idx="13">
                  <c:v>274.39999999999998</c:v>
                </c:pt>
                <c:pt idx="14">
                  <c:v>173.7</c:v>
                </c:pt>
                <c:pt idx="15">
                  <c:v>275.5</c:v>
                </c:pt>
                <c:pt idx="16">
                  <c:v>142.5</c:v>
                </c:pt>
                <c:pt idx="17">
                  <c:v>131</c:v>
                </c:pt>
                <c:pt idx="18">
                  <c:v>63.5</c:v>
                </c:pt>
                <c:pt idx="19">
                  <c:v>59.1</c:v>
                </c:pt>
                <c:pt idx="20">
                  <c:v>123.9</c:v>
                </c:pt>
                <c:pt idx="21">
                  <c:v>83.7</c:v>
                </c:pt>
                <c:pt idx="22">
                  <c:v>73.7</c:v>
                </c:pt>
                <c:pt idx="23">
                  <c:v>61.6</c:v>
                </c:pt>
                <c:pt idx="24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D6-40BB-92E0-41D5A6B6F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400"/>
          <c:min val="0"/>
        </c:scaling>
        <c:delete val="0"/>
        <c:axPos val="l"/>
        <c:numFmt formatCode="#,##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(12)'!$B$1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_-* #,##0_-;\-* #,##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'Foglio6 (12)'!$A$38:$A$62</c:f>
              <c:strCache>
                <c:ptCount val="25"/>
                <c:pt idx="0">
                  <c:v>Apr 2014</c:v>
                </c:pt>
                <c:pt idx="1">
                  <c:v>Mag</c:v>
                </c:pt>
                <c:pt idx="2">
                  <c:v>Giu</c:v>
                </c:pt>
                <c:pt idx="3">
                  <c:v>Lug</c:v>
                </c:pt>
                <c:pt idx="4">
                  <c:v>Ago</c:v>
                </c:pt>
                <c:pt idx="5">
                  <c:v>Set</c:v>
                </c:pt>
                <c:pt idx="6">
                  <c:v>Ott</c:v>
                </c:pt>
                <c:pt idx="7">
                  <c:v>Nov</c:v>
                </c:pt>
                <c:pt idx="8">
                  <c:v>Dic</c:v>
                </c:pt>
                <c:pt idx="9">
                  <c:v>Gen</c:v>
                </c:pt>
                <c:pt idx="10">
                  <c:v>Feb</c:v>
                </c:pt>
                <c:pt idx="11">
                  <c:v>Mar</c:v>
                </c:pt>
                <c:pt idx="12">
                  <c:v>Apr 2015</c:v>
                </c:pt>
                <c:pt idx="13">
                  <c:v>Mag</c:v>
                </c:pt>
                <c:pt idx="14">
                  <c:v>Giu</c:v>
                </c:pt>
                <c:pt idx="15">
                  <c:v>Lug</c:v>
                </c:pt>
                <c:pt idx="16">
                  <c:v>Ago</c:v>
                </c:pt>
                <c:pt idx="17">
                  <c:v>Set</c:v>
                </c:pt>
                <c:pt idx="18">
                  <c:v>Ott</c:v>
                </c:pt>
                <c:pt idx="19">
                  <c:v>Nov</c:v>
                </c:pt>
                <c:pt idx="20">
                  <c:v>Dic</c:v>
                </c:pt>
                <c:pt idx="21">
                  <c:v>Gen</c:v>
                </c:pt>
                <c:pt idx="22">
                  <c:v>Feb</c:v>
                </c:pt>
                <c:pt idx="23">
                  <c:v>Mar</c:v>
                </c:pt>
                <c:pt idx="24">
                  <c:v>Apr 2016</c:v>
                </c:pt>
              </c:strCache>
            </c:strRef>
          </c:cat>
          <c:val>
            <c:numRef>
              <c:f>'Foglio6 (12)'!$B$38:$B$62</c:f>
              <c:numCache>
                <c:formatCode>_-* #,##0.0_-;\-* #,##0.0_-;_-* "-"??_-;_-@_-</c:formatCode>
                <c:ptCount val="25"/>
                <c:pt idx="0">
                  <c:v>378.1</c:v>
                </c:pt>
                <c:pt idx="1">
                  <c:v>276.8</c:v>
                </c:pt>
                <c:pt idx="2">
                  <c:v>297.7</c:v>
                </c:pt>
                <c:pt idx="3">
                  <c:v>244.2</c:v>
                </c:pt>
                <c:pt idx="4">
                  <c:v>206.9</c:v>
                </c:pt>
                <c:pt idx="5">
                  <c:v>297.7</c:v>
                </c:pt>
                <c:pt idx="6">
                  <c:v>335.3</c:v>
                </c:pt>
                <c:pt idx="7">
                  <c:v>235.6</c:v>
                </c:pt>
                <c:pt idx="8">
                  <c:v>197.7</c:v>
                </c:pt>
                <c:pt idx="9">
                  <c:v>180.4</c:v>
                </c:pt>
                <c:pt idx="10">
                  <c:v>240.7</c:v>
                </c:pt>
                <c:pt idx="11">
                  <c:v>247.6</c:v>
                </c:pt>
                <c:pt idx="12">
                  <c:v>266.39999999999998</c:v>
                </c:pt>
                <c:pt idx="13">
                  <c:v>274.39999999999998</c:v>
                </c:pt>
                <c:pt idx="14">
                  <c:v>173.7</c:v>
                </c:pt>
                <c:pt idx="15">
                  <c:v>275.5</c:v>
                </c:pt>
                <c:pt idx="16">
                  <c:v>142.5</c:v>
                </c:pt>
                <c:pt idx="17">
                  <c:v>131</c:v>
                </c:pt>
                <c:pt idx="18">
                  <c:v>63.5</c:v>
                </c:pt>
                <c:pt idx="19">
                  <c:v>59.1</c:v>
                </c:pt>
                <c:pt idx="20">
                  <c:v>123.9</c:v>
                </c:pt>
                <c:pt idx="21">
                  <c:v>83.7</c:v>
                </c:pt>
                <c:pt idx="22">
                  <c:v>73.7</c:v>
                </c:pt>
                <c:pt idx="23">
                  <c:v>61.6</c:v>
                </c:pt>
                <c:pt idx="24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A-401A-9D35-3E9CD01E7E31}"/>
            </c:ext>
          </c:extLst>
        </c:ser>
        <c:ser>
          <c:idx val="1"/>
          <c:order val="1"/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'Foglio6 (12)'!$C$38:$C$62</c:f>
              <c:numCache>
                <c:formatCode>0.00</c:formatCode>
                <c:ptCount val="25"/>
                <c:pt idx="0">
                  <c:v>3391</c:v>
                </c:pt>
                <c:pt idx="1">
                  <c:v>3658</c:v>
                </c:pt>
                <c:pt idx="2">
                  <c:v>3276</c:v>
                </c:pt>
                <c:pt idx="3">
                  <c:v>3500</c:v>
                </c:pt>
                <c:pt idx="4">
                  <c:v>3355</c:v>
                </c:pt>
                <c:pt idx="5">
                  <c:v>3538</c:v>
                </c:pt>
                <c:pt idx="6">
                  <c:v>4029</c:v>
                </c:pt>
                <c:pt idx="7">
                  <c:v>3351</c:v>
                </c:pt>
                <c:pt idx="8">
                  <c:v>3299</c:v>
                </c:pt>
                <c:pt idx="9">
                  <c:v>3985</c:v>
                </c:pt>
                <c:pt idx="10">
                  <c:v>3367</c:v>
                </c:pt>
                <c:pt idx="11">
                  <c:v>3280</c:v>
                </c:pt>
                <c:pt idx="12">
                  <c:v>3176</c:v>
                </c:pt>
                <c:pt idx="13">
                  <c:v>3082</c:v>
                </c:pt>
                <c:pt idx="14">
                  <c:v>2812</c:v>
                </c:pt>
                <c:pt idx="15">
                  <c:v>2980</c:v>
                </c:pt>
                <c:pt idx="16">
                  <c:v>2777</c:v>
                </c:pt>
                <c:pt idx="17">
                  <c:v>2571</c:v>
                </c:pt>
                <c:pt idx="18">
                  <c:v>2758</c:v>
                </c:pt>
                <c:pt idx="19">
                  <c:v>2225</c:v>
                </c:pt>
                <c:pt idx="20">
                  <c:v>2125</c:v>
                </c:pt>
                <c:pt idx="21">
                  <c:v>2402</c:v>
                </c:pt>
                <c:pt idx="22">
                  <c:v>2064</c:v>
                </c:pt>
                <c:pt idx="23">
                  <c:v>2776</c:v>
                </c:pt>
                <c:pt idx="24">
                  <c:v>799.3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4A-401A-9D35-3E9CD01E7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4100"/>
          <c:min val="0"/>
        </c:scaling>
        <c:delete val="0"/>
        <c:axPos val="l"/>
        <c:numFmt formatCode="#,##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10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89677106212539E-2"/>
          <c:y val="3.4297413866422696E-2"/>
          <c:w val="0.9412863135697781"/>
          <c:h val="0.86890196001683451"/>
        </c:manualLayout>
      </c:layout>
      <c:lineChart>
        <c:grouping val="standard"/>
        <c:varyColors val="0"/>
        <c:ser>
          <c:idx val="8"/>
          <c:order val="0"/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'Foglio6 (14)'!$M$2:$AK$2</c:f>
              <c:numCache>
                <c:formatCode>0</c:formatCod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cat>
          <c:val>
            <c:numRef>
              <c:f>'Foglio6 (14)'!$M$3:$AK$3</c:f>
              <c:numCache>
                <c:formatCode>General</c:formatCode>
                <c:ptCount val="25"/>
                <c:pt idx="0">
                  <c:v>89</c:v>
                </c:pt>
                <c:pt idx="1">
                  <c:v>79</c:v>
                </c:pt>
                <c:pt idx="2">
                  <c:v>84</c:v>
                </c:pt>
                <c:pt idx="3">
                  <c:v>88</c:v>
                </c:pt>
                <c:pt idx="4">
                  <c:v>91</c:v>
                </c:pt>
                <c:pt idx="5">
                  <c:v>95</c:v>
                </c:pt>
                <c:pt idx="6">
                  <c:v>95</c:v>
                </c:pt>
                <c:pt idx="7">
                  <c:v>98</c:v>
                </c:pt>
                <c:pt idx="8">
                  <c:v>98</c:v>
                </c:pt>
                <c:pt idx="9">
                  <c:v>97</c:v>
                </c:pt>
                <c:pt idx="10">
                  <c:v>101</c:v>
                </c:pt>
                <c:pt idx="11">
                  <c:v>90</c:v>
                </c:pt>
                <c:pt idx="12">
                  <c:v>91</c:v>
                </c:pt>
                <c:pt idx="13">
                  <c:v>93</c:v>
                </c:pt>
                <c:pt idx="14">
                  <c:v>99</c:v>
                </c:pt>
                <c:pt idx="15">
                  <c:v>94</c:v>
                </c:pt>
                <c:pt idx="16">
                  <c:v>98</c:v>
                </c:pt>
                <c:pt idx="17">
                  <c:v>98</c:v>
                </c:pt>
                <c:pt idx="18">
                  <c:v>91</c:v>
                </c:pt>
                <c:pt idx="19">
                  <c:v>59</c:v>
                </c:pt>
                <c:pt idx="20">
                  <c:v>80</c:v>
                </c:pt>
                <c:pt idx="21">
                  <c:v>86</c:v>
                </c:pt>
                <c:pt idx="22">
                  <c:v>88</c:v>
                </c:pt>
                <c:pt idx="23">
                  <c:v>86</c:v>
                </c:pt>
                <c:pt idx="24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E8-48E1-97B2-D221939F5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dateAx>
        <c:axId val="541890192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t" anchorCtr="0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0"/>
        <c:lblOffset val="100"/>
        <c:baseTimeUnit val="days"/>
      </c:dateAx>
      <c:valAx>
        <c:axId val="541889864"/>
        <c:scaling>
          <c:orientation val="minMax"/>
          <c:max val="110"/>
          <c:min val="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(3)'!$B$1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'Foglio6 (3)'!$A$21:$A$36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'Foglio6 (3)'!$B$21:$B$36</c:f>
              <c:numCache>
                <c:formatCode>_-* #,##0_-;\-* #,##0_-;_-* "-"??_-;_-@_-</c:formatCode>
                <c:ptCount val="16"/>
                <c:pt idx="0">
                  <c:v>980</c:v>
                </c:pt>
                <c:pt idx="1">
                  <c:v>990</c:v>
                </c:pt>
                <c:pt idx="2">
                  <c:v>1100</c:v>
                </c:pt>
                <c:pt idx="3">
                  <c:v>1150</c:v>
                </c:pt>
                <c:pt idx="4">
                  <c:v>1200</c:v>
                </c:pt>
                <c:pt idx="5">
                  <c:v>1350</c:v>
                </c:pt>
                <c:pt idx="6">
                  <c:v>1450</c:v>
                </c:pt>
                <c:pt idx="7">
                  <c:v>1550</c:v>
                </c:pt>
                <c:pt idx="8">
                  <c:v>1600</c:v>
                </c:pt>
                <c:pt idx="9">
                  <c:v>1750</c:v>
                </c:pt>
                <c:pt idx="10">
                  <c:v>1800</c:v>
                </c:pt>
                <c:pt idx="11">
                  <c:v>1900</c:v>
                </c:pt>
                <c:pt idx="12">
                  <c:v>2050</c:v>
                </c:pt>
                <c:pt idx="13">
                  <c:v>2150</c:v>
                </c:pt>
                <c:pt idx="14">
                  <c:v>2250</c:v>
                </c:pt>
                <c:pt idx="15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BC-4177-B214-2FE1B7CE0D6E}"/>
            </c:ext>
          </c:extLst>
        </c:ser>
        <c:ser>
          <c:idx val="1"/>
          <c:order val="1"/>
          <c:tx>
            <c:v>xxx</c:v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'Foglio6 (3)'!$A$21:$A$36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'Foglio6 (3)'!$D$21:$D$36</c:f>
              <c:numCache>
                <c:formatCode>_-* #,##0_-;\-* #,##0_-;_-* "-"??_-;_-@_-</c:formatCode>
                <c:ptCount val="16"/>
                <c:pt idx="0">
                  <c:v>850</c:v>
                </c:pt>
                <c:pt idx="1">
                  <c:v>860</c:v>
                </c:pt>
                <c:pt idx="2">
                  <c:v>900</c:v>
                </c:pt>
                <c:pt idx="3">
                  <c:v>950</c:v>
                </c:pt>
                <c:pt idx="4">
                  <c:v>1000</c:v>
                </c:pt>
                <c:pt idx="5">
                  <c:v>1050</c:v>
                </c:pt>
                <c:pt idx="6">
                  <c:v>1150</c:v>
                </c:pt>
                <c:pt idx="7">
                  <c:v>1200</c:v>
                </c:pt>
                <c:pt idx="8">
                  <c:v>1300</c:v>
                </c:pt>
                <c:pt idx="9">
                  <c:v>1200</c:v>
                </c:pt>
                <c:pt idx="10">
                  <c:v>1350</c:v>
                </c:pt>
                <c:pt idx="11">
                  <c:v>1400</c:v>
                </c:pt>
                <c:pt idx="12">
                  <c:v>1450</c:v>
                </c:pt>
                <c:pt idx="13">
                  <c:v>1580</c:v>
                </c:pt>
                <c:pt idx="14">
                  <c:v>1600</c:v>
                </c:pt>
                <c:pt idx="15">
                  <c:v>1680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BC-4177-B214-2FE1B7CE0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2500"/>
          <c:min val="5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89677106212539E-2"/>
          <c:y val="3.4297413866422696E-2"/>
          <c:w val="0.9412863135697781"/>
          <c:h val="0.86890196001683451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'Foglio6 (14)'!$M$4:$AK$4</c:f>
              <c:numCache>
                <c:formatCode>_-* #,##0_-;\-* #,##0_-;_-* "-"??_-;_-@_-</c:formatCode>
                <c:ptCount val="25"/>
                <c:pt idx="0">
                  <c:v>255000</c:v>
                </c:pt>
                <c:pt idx="1">
                  <c:v>240000</c:v>
                </c:pt>
                <c:pt idx="2">
                  <c:v>230000</c:v>
                </c:pt>
                <c:pt idx="3">
                  <c:v>225000</c:v>
                </c:pt>
                <c:pt idx="4">
                  <c:v>225000</c:v>
                </c:pt>
                <c:pt idx="5">
                  <c:v>227000</c:v>
                </c:pt>
                <c:pt idx="6">
                  <c:v>225000</c:v>
                </c:pt>
                <c:pt idx="7">
                  <c:v>220000</c:v>
                </c:pt>
                <c:pt idx="8">
                  <c:v>220000</c:v>
                </c:pt>
                <c:pt idx="9">
                  <c:v>215000</c:v>
                </c:pt>
                <c:pt idx="10">
                  <c:v>210000</c:v>
                </c:pt>
                <c:pt idx="11">
                  <c:v>180000</c:v>
                </c:pt>
                <c:pt idx="12">
                  <c:v>170000</c:v>
                </c:pt>
                <c:pt idx="13">
                  <c:v>160000</c:v>
                </c:pt>
                <c:pt idx="14">
                  <c:v>150000</c:v>
                </c:pt>
                <c:pt idx="15">
                  <c:v>155000</c:v>
                </c:pt>
                <c:pt idx="16">
                  <c:v>155000</c:v>
                </c:pt>
                <c:pt idx="17">
                  <c:v>160000</c:v>
                </c:pt>
                <c:pt idx="18">
                  <c:v>160000</c:v>
                </c:pt>
                <c:pt idx="19">
                  <c:v>140000</c:v>
                </c:pt>
                <c:pt idx="20">
                  <c:v>145000</c:v>
                </c:pt>
                <c:pt idx="21">
                  <c:v>150000</c:v>
                </c:pt>
                <c:pt idx="22">
                  <c:v>155000</c:v>
                </c:pt>
                <c:pt idx="23">
                  <c:v>150000</c:v>
                </c:pt>
                <c:pt idx="24">
                  <c:v>155000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08-4F02-AD44-A15490475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dateAx>
        <c:axId val="541890192"/>
        <c:scaling>
          <c:orientation val="minMax"/>
        </c:scaling>
        <c:delete val="1"/>
        <c:axPos val="b"/>
        <c:numFmt formatCode="0" sourceLinked="0"/>
        <c:majorTickMark val="none"/>
        <c:minorTickMark val="none"/>
        <c:tickLblPos val="low"/>
        <c:crossAx val="541889864"/>
        <c:crosses val="autoZero"/>
        <c:auto val="0"/>
        <c:lblOffset val="100"/>
        <c:baseTimeUnit val="days"/>
      </c:dateAx>
      <c:valAx>
        <c:axId val="541889864"/>
        <c:scaling>
          <c:orientation val="minMax"/>
          <c:min val="0"/>
        </c:scaling>
        <c:delete val="0"/>
        <c:axPos val="l"/>
        <c:numFmt formatCode="#,##0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(5)'!$B$1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rgbClr val="C00000"/>
            </a:solidFill>
            <a:ln w="38100">
              <a:noFill/>
            </a:ln>
            <a:effectLst/>
          </c:spPr>
          <c:invertIfNegative val="0"/>
          <c:cat>
            <c:numRef>
              <c:f>'Foglio6 (5)'!$A$11:$A$37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'Foglio6 (5)'!$B$11:$B$37</c:f>
              <c:numCache>
                <c:formatCode>0</c:formatCode>
                <c:ptCount val="27"/>
                <c:pt idx="0">
                  <c:v>12</c:v>
                </c:pt>
                <c:pt idx="1">
                  <c:v>5</c:v>
                </c:pt>
                <c:pt idx="2">
                  <c:v>24</c:v>
                </c:pt>
                <c:pt idx="3">
                  <c:v>20</c:v>
                </c:pt>
                <c:pt idx="4">
                  <c:v>12</c:v>
                </c:pt>
                <c:pt idx="5">
                  <c:v>7</c:v>
                </c:pt>
                <c:pt idx="6">
                  <c:v>9</c:v>
                </c:pt>
                <c:pt idx="7">
                  <c:v>15</c:v>
                </c:pt>
                <c:pt idx="8">
                  <c:v>26</c:v>
                </c:pt>
                <c:pt idx="9">
                  <c:v>34</c:v>
                </c:pt>
                <c:pt idx="10">
                  <c:v>14</c:v>
                </c:pt>
                <c:pt idx="11">
                  <c:v>25</c:v>
                </c:pt>
                <c:pt idx="12">
                  <c:v>15</c:v>
                </c:pt>
                <c:pt idx="13">
                  <c:v>13</c:v>
                </c:pt>
                <c:pt idx="14">
                  <c:v>7</c:v>
                </c:pt>
                <c:pt idx="15">
                  <c:v>8</c:v>
                </c:pt>
                <c:pt idx="16">
                  <c:v>5</c:v>
                </c:pt>
                <c:pt idx="17">
                  <c:v>6</c:v>
                </c:pt>
                <c:pt idx="18">
                  <c:v>15</c:v>
                </c:pt>
                <c:pt idx="19">
                  <c:v>13</c:v>
                </c:pt>
                <c:pt idx="20">
                  <c:v>16</c:v>
                </c:pt>
                <c:pt idx="21">
                  <c:v>12</c:v>
                </c:pt>
                <c:pt idx="22">
                  <c:v>25</c:v>
                </c:pt>
                <c:pt idx="23">
                  <c:v>22</c:v>
                </c:pt>
                <c:pt idx="24">
                  <c:v>25</c:v>
                </c:pt>
                <c:pt idx="25">
                  <c:v>41</c:v>
                </c:pt>
                <c:pt idx="2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E-4F16-A3F0-24BF5AE42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8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(6)'!$B$1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38100">
              <a:noFill/>
            </a:ln>
            <a:effectLst/>
          </c:spPr>
          <c:invertIfNegative val="0"/>
          <c:cat>
            <c:numRef>
              <c:f>'Foglio6 (6)'!$A$11:$A$37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'Foglio6 (6)'!$B$11:$B$37</c:f>
              <c:numCache>
                <c:formatCode>0</c:formatCode>
                <c:ptCount val="27"/>
                <c:pt idx="0">
                  <c:v>26</c:v>
                </c:pt>
                <c:pt idx="1">
                  <c:v>20</c:v>
                </c:pt>
                <c:pt idx="2">
                  <c:v>105</c:v>
                </c:pt>
                <c:pt idx="3">
                  <c:v>68</c:v>
                </c:pt>
                <c:pt idx="4">
                  <c:v>42</c:v>
                </c:pt>
                <c:pt idx="5">
                  <c:v>9</c:v>
                </c:pt>
                <c:pt idx="6">
                  <c:v>23</c:v>
                </c:pt>
                <c:pt idx="7">
                  <c:v>44</c:v>
                </c:pt>
                <c:pt idx="8">
                  <c:v>79</c:v>
                </c:pt>
                <c:pt idx="9">
                  <c:v>94</c:v>
                </c:pt>
                <c:pt idx="10">
                  <c:v>63</c:v>
                </c:pt>
                <c:pt idx="11">
                  <c:v>115</c:v>
                </c:pt>
                <c:pt idx="12">
                  <c:v>66</c:v>
                </c:pt>
                <c:pt idx="13">
                  <c:v>35</c:v>
                </c:pt>
                <c:pt idx="14">
                  <c:v>17</c:v>
                </c:pt>
                <c:pt idx="15">
                  <c:v>21</c:v>
                </c:pt>
                <c:pt idx="16">
                  <c:v>17</c:v>
                </c:pt>
                <c:pt idx="17">
                  <c:v>15</c:v>
                </c:pt>
                <c:pt idx="18">
                  <c:v>50</c:v>
                </c:pt>
                <c:pt idx="19">
                  <c:v>28</c:v>
                </c:pt>
                <c:pt idx="20">
                  <c:v>36</c:v>
                </c:pt>
                <c:pt idx="21">
                  <c:v>35</c:v>
                </c:pt>
                <c:pt idx="22">
                  <c:v>13</c:v>
                </c:pt>
                <c:pt idx="23">
                  <c:v>68</c:v>
                </c:pt>
                <c:pt idx="24">
                  <c:v>77</c:v>
                </c:pt>
                <c:pt idx="25">
                  <c:v>97</c:v>
                </c:pt>
                <c:pt idx="26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8-4576-949C-9EC467A7E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14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62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Foglio3!$C$2:$C$65</c:f>
              <c:numCache>
                <c:formatCode>m/d/yyyy</c:formatCode>
                <c:ptCount val="64"/>
                <c:pt idx="0">
                  <c:v>39448</c:v>
                </c:pt>
                <c:pt idx="1">
                  <c:v>39493</c:v>
                </c:pt>
                <c:pt idx="2">
                  <c:v>39538</c:v>
                </c:pt>
                <c:pt idx="3">
                  <c:v>39583</c:v>
                </c:pt>
                <c:pt idx="4">
                  <c:v>39628</c:v>
                </c:pt>
                <c:pt idx="5">
                  <c:v>39673</c:v>
                </c:pt>
                <c:pt idx="6">
                  <c:v>39718</c:v>
                </c:pt>
                <c:pt idx="7">
                  <c:v>39763</c:v>
                </c:pt>
                <c:pt idx="8">
                  <c:v>39808</c:v>
                </c:pt>
                <c:pt idx="9">
                  <c:v>39853</c:v>
                </c:pt>
                <c:pt idx="10">
                  <c:v>39898</c:v>
                </c:pt>
                <c:pt idx="11">
                  <c:v>39943</c:v>
                </c:pt>
                <c:pt idx="12">
                  <c:v>39988</c:v>
                </c:pt>
                <c:pt idx="13">
                  <c:v>40033</c:v>
                </c:pt>
                <c:pt idx="14">
                  <c:v>40078</c:v>
                </c:pt>
                <c:pt idx="15">
                  <c:v>40123</c:v>
                </c:pt>
                <c:pt idx="16">
                  <c:v>40168</c:v>
                </c:pt>
                <c:pt idx="17">
                  <c:v>40213</c:v>
                </c:pt>
                <c:pt idx="18">
                  <c:v>40258</c:v>
                </c:pt>
                <c:pt idx="19">
                  <c:v>40303</c:v>
                </c:pt>
                <c:pt idx="20">
                  <c:v>40348</c:v>
                </c:pt>
                <c:pt idx="21">
                  <c:v>40393</c:v>
                </c:pt>
                <c:pt idx="22">
                  <c:v>40438</c:v>
                </c:pt>
                <c:pt idx="23">
                  <c:v>40483</c:v>
                </c:pt>
                <c:pt idx="24">
                  <c:v>40528</c:v>
                </c:pt>
                <c:pt idx="25">
                  <c:v>40573</c:v>
                </c:pt>
                <c:pt idx="26">
                  <c:v>40618</c:v>
                </c:pt>
                <c:pt idx="27">
                  <c:v>40663</c:v>
                </c:pt>
                <c:pt idx="28">
                  <c:v>40708</c:v>
                </c:pt>
                <c:pt idx="29">
                  <c:v>40753</c:v>
                </c:pt>
                <c:pt idx="30">
                  <c:v>40798</c:v>
                </c:pt>
                <c:pt idx="31">
                  <c:v>40843</c:v>
                </c:pt>
                <c:pt idx="32">
                  <c:v>40888</c:v>
                </c:pt>
                <c:pt idx="33">
                  <c:v>40933</c:v>
                </c:pt>
                <c:pt idx="34">
                  <c:v>40978</c:v>
                </c:pt>
                <c:pt idx="35">
                  <c:v>41023</c:v>
                </c:pt>
                <c:pt idx="36">
                  <c:v>41068</c:v>
                </c:pt>
                <c:pt idx="37">
                  <c:v>41113</c:v>
                </c:pt>
                <c:pt idx="38">
                  <c:v>41158</c:v>
                </c:pt>
                <c:pt idx="39">
                  <c:v>41203</c:v>
                </c:pt>
                <c:pt idx="40">
                  <c:v>41248</c:v>
                </c:pt>
                <c:pt idx="41">
                  <c:v>41293</c:v>
                </c:pt>
                <c:pt idx="42">
                  <c:v>41338</c:v>
                </c:pt>
                <c:pt idx="43">
                  <c:v>41383</c:v>
                </c:pt>
                <c:pt idx="44">
                  <c:v>41428</c:v>
                </c:pt>
                <c:pt idx="45">
                  <c:v>41473</c:v>
                </c:pt>
                <c:pt idx="46">
                  <c:v>41518</c:v>
                </c:pt>
                <c:pt idx="47">
                  <c:v>41563</c:v>
                </c:pt>
                <c:pt idx="48">
                  <c:v>41608</c:v>
                </c:pt>
                <c:pt idx="49">
                  <c:v>41653</c:v>
                </c:pt>
                <c:pt idx="50">
                  <c:v>41698</c:v>
                </c:pt>
                <c:pt idx="51">
                  <c:v>41743</c:v>
                </c:pt>
                <c:pt idx="52">
                  <c:v>41788</c:v>
                </c:pt>
                <c:pt idx="53">
                  <c:v>41833</c:v>
                </c:pt>
                <c:pt idx="54">
                  <c:v>41878</c:v>
                </c:pt>
                <c:pt idx="55">
                  <c:v>41923</c:v>
                </c:pt>
                <c:pt idx="56">
                  <c:v>41968</c:v>
                </c:pt>
                <c:pt idx="57">
                  <c:v>42013</c:v>
                </c:pt>
                <c:pt idx="58">
                  <c:v>42058</c:v>
                </c:pt>
                <c:pt idx="59">
                  <c:v>42103</c:v>
                </c:pt>
                <c:pt idx="60">
                  <c:v>42148</c:v>
                </c:pt>
                <c:pt idx="61">
                  <c:v>42193</c:v>
                </c:pt>
                <c:pt idx="62">
                  <c:v>42238</c:v>
                </c:pt>
                <c:pt idx="63">
                  <c:v>42283</c:v>
                </c:pt>
              </c:numCache>
            </c:numRef>
          </c:cat>
          <c:val>
            <c:numRef>
              <c:f>Foglio3!$B$2:$B$65</c:f>
              <c:numCache>
                <c:formatCode>General</c:formatCode>
                <c:ptCount val="64"/>
                <c:pt idx="0">
                  <c:v>700</c:v>
                </c:pt>
                <c:pt idx="1">
                  <c:v>800</c:v>
                </c:pt>
                <c:pt idx="2">
                  <c:v>900</c:v>
                </c:pt>
                <c:pt idx="3">
                  <c:v>1200</c:v>
                </c:pt>
                <c:pt idx="4">
                  <c:v>900</c:v>
                </c:pt>
                <c:pt idx="5">
                  <c:v>600</c:v>
                </c:pt>
                <c:pt idx="6">
                  <c:v>500</c:v>
                </c:pt>
                <c:pt idx="7">
                  <c:v>400</c:v>
                </c:pt>
                <c:pt idx="8">
                  <c:v>450</c:v>
                </c:pt>
                <c:pt idx="9">
                  <c:v>800</c:v>
                </c:pt>
                <c:pt idx="10">
                  <c:v>300</c:v>
                </c:pt>
                <c:pt idx="11">
                  <c:v>700</c:v>
                </c:pt>
                <c:pt idx="12">
                  <c:v>660</c:v>
                </c:pt>
                <c:pt idx="13">
                  <c:v>400</c:v>
                </c:pt>
                <c:pt idx="14">
                  <c:v>50</c:v>
                </c:pt>
                <c:pt idx="15">
                  <c:v>250</c:v>
                </c:pt>
                <c:pt idx="16">
                  <c:v>200</c:v>
                </c:pt>
                <c:pt idx="17">
                  <c:v>50</c:v>
                </c:pt>
                <c:pt idx="18">
                  <c:v>20</c:v>
                </c:pt>
                <c:pt idx="19">
                  <c:v>300</c:v>
                </c:pt>
                <c:pt idx="20">
                  <c:v>600</c:v>
                </c:pt>
                <c:pt idx="21">
                  <c:v>100</c:v>
                </c:pt>
                <c:pt idx="22">
                  <c:v>20</c:v>
                </c:pt>
                <c:pt idx="23">
                  <c:v>300</c:v>
                </c:pt>
                <c:pt idx="24">
                  <c:v>300</c:v>
                </c:pt>
                <c:pt idx="25">
                  <c:v>100</c:v>
                </c:pt>
                <c:pt idx="26">
                  <c:v>300</c:v>
                </c:pt>
                <c:pt idx="27">
                  <c:v>400</c:v>
                </c:pt>
                <c:pt idx="28">
                  <c:v>300</c:v>
                </c:pt>
                <c:pt idx="29">
                  <c:v>100</c:v>
                </c:pt>
                <c:pt idx="30">
                  <c:v>-100</c:v>
                </c:pt>
                <c:pt idx="31">
                  <c:v>200</c:v>
                </c:pt>
                <c:pt idx="32">
                  <c:v>250</c:v>
                </c:pt>
                <c:pt idx="33">
                  <c:v>200</c:v>
                </c:pt>
                <c:pt idx="34">
                  <c:v>450</c:v>
                </c:pt>
                <c:pt idx="35">
                  <c:v>400</c:v>
                </c:pt>
                <c:pt idx="36">
                  <c:v>300</c:v>
                </c:pt>
                <c:pt idx="37">
                  <c:v>100</c:v>
                </c:pt>
                <c:pt idx="38">
                  <c:v>-50</c:v>
                </c:pt>
                <c:pt idx="39">
                  <c:v>400</c:v>
                </c:pt>
                <c:pt idx="40">
                  <c:v>380</c:v>
                </c:pt>
                <c:pt idx="41">
                  <c:v>300</c:v>
                </c:pt>
                <c:pt idx="42">
                  <c:v>100</c:v>
                </c:pt>
                <c:pt idx="43">
                  <c:v>0</c:v>
                </c:pt>
                <c:pt idx="44">
                  <c:v>150</c:v>
                </c:pt>
                <c:pt idx="45">
                  <c:v>200</c:v>
                </c:pt>
                <c:pt idx="46">
                  <c:v>-100</c:v>
                </c:pt>
                <c:pt idx="47">
                  <c:v>0</c:v>
                </c:pt>
                <c:pt idx="48">
                  <c:v>0</c:v>
                </c:pt>
                <c:pt idx="49">
                  <c:v>100</c:v>
                </c:pt>
                <c:pt idx="50">
                  <c:v>200</c:v>
                </c:pt>
                <c:pt idx="51">
                  <c:v>400</c:v>
                </c:pt>
                <c:pt idx="52">
                  <c:v>300</c:v>
                </c:pt>
                <c:pt idx="53">
                  <c:v>200</c:v>
                </c:pt>
                <c:pt idx="54">
                  <c:v>350</c:v>
                </c:pt>
                <c:pt idx="55">
                  <c:v>380</c:v>
                </c:pt>
                <c:pt idx="56">
                  <c:v>0</c:v>
                </c:pt>
                <c:pt idx="57">
                  <c:v>-50</c:v>
                </c:pt>
                <c:pt idx="58">
                  <c:v>0</c:v>
                </c:pt>
                <c:pt idx="59">
                  <c:v>-100</c:v>
                </c:pt>
                <c:pt idx="60">
                  <c:v>-200</c:v>
                </c:pt>
                <c:pt idx="61">
                  <c:v>-300</c:v>
                </c:pt>
                <c:pt idx="62">
                  <c:v>-400</c:v>
                </c:pt>
                <c:pt idx="63">
                  <c:v>-500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B9-4284-83FA-A2FF28CD7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9085320"/>
        <c:axId val="519090896"/>
      </c:lineChart>
      <c:dateAx>
        <c:axId val="5190853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19090896"/>
        <c:crosses val="autoZero"/>
        <c:auto val="1"/>
        <c:lblOffset val="100"/>
        <c:baseTimeUnit val="months"/>
      </c:dateAx>
      <c:valAx>
        <c:axId val="519090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9085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Foglio5!$A$3:$A$14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Foglio5!$B$3:$B$14</c:f>
              <c:numCache>
                <c:formatCode>General</c:formatCode>
                <c:ptCount val="12"/>
                <c:pt idx="0">
                  <c:v>-15000</c:v>
                </c:pt>
                <c:pt idx="1">
                  <c:v>1000</c:v>
                </c:pt>
                <c:pt idx="2">
                  <c:v>31000</c:v>
                </c:pt>
                <c:pt idx="3">
                  <c:v>48000</c:v>
                </c:pt>
                <c:pt idx="4">
                  <c:v>39000</c:v>
                </c:pt>
                <c:pt idx="5">
                  <c:v>2000</c:v>
                </c:pt>
                <c:pt idx="6">
                  <c:v>23000</c:v>
                </c:pt>
                <c:pt idx="7">
                  <c:v>30000</c:v>
                </c:pt>
                <c:pt idx="8">
                  <c:v>39000</c:v>
                </c:pt>
                <c:pt idx="9">
                  <c:v>44000</c:v>
                </c:pt>
                <c:pt idx="10">
                  <c:v>72000</c:v>
                </c:pt>
                <c:pt idx="11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1-47C8-A117-858803F6DE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3728000"/>
        <c:axId val="513728328"/>
      </c:barChart>
      <c:catAx>
        <c:axId val="513728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3728328"/>
        <c:crosses val="autoZero"/>
        <c:auto val="1"/>
        <c:lblAlgn val="ctr"/>
        <c:lblOffset val="100"/>
        <c:noMultiLvlLbl val="0"/>
      </c:catAx>
      <c:valAx>
        <c:axId val="51372832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372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2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8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 w="57150">
              <a:noFill/>
            </a:ln>
            <a:effectLst/>
            <a:sp3d/>
          </c:spPr>
          <c:invertIfNegative val="0"/>
          <c:cat>
            <c:numRef>
              <c:f>'Foglio1 (2)'!$A$1:$A$17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'Foglio1 (2)'!$B$1:$B$17</c:f>
              <c:numCache>
                <c:formatCode>General</c:formatCode>
                <c:ptCount val="17"/>
                <c:pt idx="0">
                  <c:v>-10</c:v>
                </c:pt>
                <c:pt idx="1">
                  <c:v>-18</c:v>
                </c:pt>
                <c:pt idx="2">
                  <c:v>-22</c:v>
                </c:pt>
                <c:pt idx="3">
                  <c:v>-35</c:v>
                </c:pt>
                <c:pt idx="4">
                  <c:v>-13</c:v>
                </c:pt>
                <c:pt idx="5">
                  <c:v>1</c:v>
                </c:pt>
                <c:pt idx="6">
                  <c:v>33</c:v>
                </c:pt>
                <c:pt idx="7">
                  <c:v>51</c:v>
                </c:pt>
                <c:pt idx="8">
                  <c:v>42</c:v>
                </c:pt>
                <c:pt idx="9">
                  <c:v>1</c:v>
                </c:pt>
                <c:pt idx="10">
                  <c:v>30</c:v>
                </c:pt>
                <c:pt idx="11">
                  <c:v>38</c:v>
                </c:pt>
                <c:pt idx="12">
                  <c:v>47</c:v>
                </c:pt>
                <c:pt idx="13">
                  <c:v>50</c:v>
                </c:pt>
                <c:pt idx="14">
                  <c:v>83</c:v>
                </c:pt>
                <c:pt idx="15">
                  <c:v>104</c:v>
                </c:pt>
                <c:pt idx="16">
                  <c:v>100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4E4C-4F37-9469-DECAFCA3F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shape val="box"/>
        <c:axId val="406060616"/>
        <c:axId val="406064552"/>
        <c:axId val="0"/>
      </c:bar3DChart>
      <c:catAx>
        <c:axId val="406060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064552"/>
        <c:crosses val="autoZero"/>
        <c:auto val="1"/>
        <c:lblAlgn val="ctr"/>
        <c:lblOffset val="100"/>
        <c:noMultiLvlLbl val="0"/>
      </c:catAx>
      <c:valAx>
        <c:axId val="406064552"/>
        <c:scaling>
          <c:orientation val="minMax"/>
          <c:max val="115"/>
          <c:min val="-4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0606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5401628655045547E-3"/>
                  <c:y val="5.60311238268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1C-40D5-9BF7-70CEECD9CE3B}"/>
                </c:ext>
              </c:extLst>
            </c:dLbl>
            <c:dLbl>
              <c:idx val="1"/>
              <c:layout>
                <c:manualLayout>
                  <c:x val="-5.4501357212537955E-3"/>
                  <c:y val="3.942930935961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1C-40D5-9BF7-70CEECD9CE3B}"/>
                </c:ext>
              </c:extLst>
            </c:dLbl>
            <c:dLbl>
              <c:idx val="2"/>
              <c:layout>
                <c:manualLayout>
                  <c:x val="-5.4501357212537955E-3"/>
                  <c:y val="5.3955897018421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1C-40D5-9BF7-70CEECD9CE3B}"/>
                </c:ext>
              </c:extLst>
            </c:dLbl>
            <c:dLbl>
              <c:idx val="3"/>
              <c:layout>
                <c:manualLayout>
                  <c:x val="-4.3601085770030362E-3"/>
                  <c:y val="2.9053175317611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1C-40D5-9BF7-70CEECD9CE3B}"/>
                </c:ext>
              </c:extLst>
            </c:dLbl>
            <c:dLbl>
              <c:idx val="4"/>
              <c:layout>
                <c:manualLayout>
                  <c:x val="-7.630190009755314E-3"/>
                  <c:y val="1.8677041275607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1C-40D5-9BF7-70CEECD9CE3B}"/>
                </c:ext>
              </c:extLst>
            </c:dLbl>
            <c:dLbl>
              <c:idx val="5"/>
              <c:layout>
                <c:manualLayout>
                  <c:x val="-6.5401628655045148E-3"/>
                  <c:y val="-5.60311238268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1C-40D5-9BF7-70CEECD9CE3B}"/>
                </c:ext>
              </c:extLst>
            </c:dLbl>
            <c:dLbl>
              <c:idx val="6"/>
              <c:layout>
                <c:manualLayout>
                  <c:x val="-1.0900271442507591E-2"/>
                  <c:y val="-5.1880670210021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1C-40D5-9BF7-70CEECD9CE3B}"/>
                </c:ext>
              </c:extLst>
            </c:dLbl>
            <c:dLbl>
              <c:idx val="7"/>
              <c:layout>
                <c:manualLayout>
                  <c:x val="-1.199029858675835E-2"/>
                  <c:y val="-4.565498978481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1C-40D5-9BF7-70CEECD9CE3B}"/>
                </c:ext>
              </c:extLst>
            </c:dLbl>
            <c:dLbl>
              <c:idx val="8"/>
              <c:layout>
                <c:manualLayout>
                  <c:x val="-9.8102442982568316E-3"/>
                  <c:y val="-4.5654989784818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1C-40D5-9BF7-70CEECD9CE3B}"/>
                </c:ext>
              </c:extLst>
            </c:dLbl>
            <c:dLbl>
              <c:idx val="9"/>
              <c:layout>
                <c:manualLayout>
                  <c:x val="-1.199029858675835E-2"/>
                  <c:y val="-5.60311238268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D1C-40D5-9BF7-70CEECD9CE3B}"/>
                </c:ext>
              </c:extLst>
            </c:dLbl>
            <c:dLbl>
              <c:idx val="10"/>
              <c:layout>
                <c:manualLayout>
                  <c:x val="-1.5260380019510708E-2"/>
                  <c:y val="-5.1880670210021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D1C-40D5-9BF7-70CEECD9CE3B}"/>
                </c:ext>
              </c:extLst>
            </c:dLbl>
            <c:dLbl>
              <c:idx val="11"/>
              <c:layout>
                <c:manualLayout>
                  <c:x val="-1.5260380019510628E-2"/>
                  <c:y val="-3.942930935961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D1C-40D5-9BF7-70CEECD9CE3B}"/>
                </c:ext>
              </c:extLst>
            </c:dLbl>
            <c:dLbl>
              <c:idx val="12"/>
              <c:layout>
                <c:manualLayout>
                  <c:x val="-1.5260380019510628E-2"/>
                  <c:y val="-3.527885574281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D1C-40D5-9BF7-70CEECD9CE3B}"/>
                </c:ext>
              </c:extLst>
            </c:dLbl>
            <c:dLbl>
              <c:idx val="13"/>
              <c:layout>
                <c:manualLayout>
                  <c:x val="-1.8530461452263065E-2"/>
                  <c:y val="-4.1504536168016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D1C-40D5-9BF7-70CEECD9CE3B}"/>
                </c:ext>
              </c:extLst>
            </c:dLbl>
            <c:dLbl>
              <c:idx val="14"/>
              <c:layout>
                <c:manualLayout>
                  <c:x val="-1.7440434308012145E-2"/>
                  <c:y val="-3.9429309359616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D1C-40D5-9BF7-70CEECD9CE3B}"/>
                </c:ext>
              </c:extLst>
            </c:dLbl>
            <c:dLbl>
              <c:idx val="15"/>
              <c:layout>
                <c:manualLayout>
                  <c:x val="-2.5070624317767461E-2"/>
                  <c:y val="-2.4902721700810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D1C-40D5-9BF7-70CEECD9CE3B}"/>
                </c:ext>
              </c:extLst>
            </c:dLbl>
            <c:dLbl>
              <c:idx val="16"/>
              <c:layout>
                <c:manualLayout>
                  <c:x val="-2.2890570029265943E-2"/>
                  <c:y val="-3.1128402126012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D1C-40D5-9BF7-70CEECD9CE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(2)'!$A$1:$A$17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'Foglio1 (2)'!$C$1:$C$17</c:f>
              <c:numCache>
                <c:formatCode>General</c:formatCode>
                <c:ptCount val="17"/>
                <c:pt idx="0">
                  <c:v>-10</c:v>
                </c:pt>
                <c:pt idx="1">
                  <c:v>-18</c:v>
                </c:pt>
                <c:pt idx="2">
                  <c:v>-22</c:v>
                </c:pt>
                <c:pt idx="3">
                  <c:v>-35</c:v>
                </c:pt>
                <c:pt idx="4">
                  <c:v>-13</c:v>
                </c:pt>
                <c:pt idx="5">
                  <c:v>1</c:v>
                </c:pt>
                <c:pt idx="6">
                  <c:v>33</c:v>
                </c:pt>
                <c:pt idx="7">
                  <c:v>51</c:v>
                </c:pt>
                <c:pt idx="8">
                  <c:v>42</c:v>
                </c:pt>
                <c:pt idx="9">
                  <c:v>1</c:v>
                </c:pt>
                <c:pt idx="10">
                  <c:v>30</c:v>
                </c:pt>
                <c:pt idx="11">
                  <c:v>38</c:v>
                </c:pt>
                <c:pt idx="12">
                  <c:v>47</c:v>
                </c:pt>
                <c:pt idx="13">
                  <c:v>50</c:v>
                </c:pt>
                <c:pt idx="14">
                  <c:v>83</c:v>
                </c:pt>
                <c:pt idx="15">
                  <c:v>104</c:v>
                </c:pt>
                <c:pt idx="1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1C-40D5-9BF7-70CEECD9C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3278448"/>
        <c:axId val="573279104"/>
      </c:lineChart>
      <c:catAx>
        <c:axId val="573278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3279104"/>
        <c:crosses val="autoZero"/>
        <c:auto val="1"/>
        <c:lblAlgn val="ctr"/>
        <c:lblOffset val="100"/>
        <c:noMultiLvlLbl val="0"/>
      </c:catAx>
      <c:valAx>
        <c:axId val="573279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327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'Foglio5 (2)'!$B$2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'Foglio5 (2)'!$A$3:$A$12</c:f>
              <c:strCache>
                <c:ptCount val="10"/>
                <c:pt idx="0">
                  <c:v>Eu28</c:v>
                </c:pt>
                <c:pt idx="1">
                  <c:v>Eu Altri</c:v>
                </c:pt>
                <c:pt idx="2">
                  <c:v>CIS</c:v>
                </c:pt>
                <c:pt idx="3">
                  <c:v>Nafta</c:v>
                </c:pt>
                <c:pt idx="4">
                  <c:v>S. Am.</c:v>
                </c:pt>
                <c:pt idx="5">
                  <c:v>Afr.</c:v>
                </c:pt>
                <c:pt idx="6">
                  <c:v>M.O.</c:v>
                </c:pt>
                <c:pt idx="7">
                  <c:v>Asia
(-Asean)</c:v>
                </c:pt>
                <c:pt idx="8">
                  <c:v>Asean</c:v>
                </c:pt>
                <c:pt idx="9">
                  <c:v>Oc.</c:v>
                </c:pt>
              </c:strCache>
            </c:strRef>
          </c:cat>
          <c:val>
            <c:numRef>
              <c:f>'Foglio5 (2)'!$B$3:$B$12</c:f>
              <c:numCache>
                <c:formatCode>0%</c:formatCode>
                <c:ptCount val="10"/>
                <c:pt idx="0">
                  <c:v>7.0000000000000007E-2</c:v>
                </c:pt>
                <c:pt idx="1">
                  <c:v>3.0000000000000001E-3</c:v>
                </c:pt>
                <c:pt idx="2">
                  <c:v>5.0000000000000001E-3</c:v>
                </c:pt>
                <c:pt idx="3">
                  <c:v>0.13</c:v>
                </c:pt>
                <c:pt idx="4">
                  <c:v>0.01</c:v>
                </c:pt>
                <c:pt idx="5">
                  <c:v>0.01</c:v>
                </c:pt>
                <c:pt idx="6">
                  <c:v>0.03</c:v>
                </c:pt>
                <c:pt idx="7">
                  <c:v>0.47</c:v>
                </c:pt>
                <c:pt idx="8">
                  <c:v>0.24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46-4AFF-AB3B-AB9F2D37CF1E}"/>
            </c:ext>
          </c:extLst>
        </c:ser>
        <c:ser>
          <c:idx val="1"/>
          <c:order val="1"/>
          <c:tx>
            <c:strRef>
              <c:f>'Foglio5 (2)'!$C$2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'Foglio5 (2)'!$C$3:$C$12</c:f>
              <c:numCache>
                <c:formatCode>0%</c:formatCode>
                <c:ptCount val="10"/>
                <c:pt idx="0">
                  <c:v>0.06</c:v>
                </c:pt>
                <c:pt idx="1">
                  <c:v>0.01</c:v>
                </c:pt>
                <c:pt idx="2">
                  <c:v>0.02</c:v>
                </c:pt>
                <c:pt idx="3">
                  <c:v>0.05</c:v>
                </c:pt>
                <c:pt idx="4">
                  <c:v>0.09</c:v>
                </c:pt>
                <c:pt idx="5">
                  <c:v>0.1</c:v>
                </c:pt>
                <c:pt idx="6">
                  <c:v>0.09</c:v>
                </c:pt>
                <c:pt idx="7">
                  <c:v>0.31</c:v>
                </c:pt>
                <c:pt idx="8">
                  <c:v>0.28000000000000003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46-4AFF-AB3B-AB9F2D37CF1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3728000"/>
        <c:axId val="513728328"/>
      </c:barChart>
      <c:catAx>
        <c:axId val="51372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3728328"/>
        <c:crosses val="autoZero"/>
        <c:auto val="1"/>
        <c:lblAlgn val="ctr"/>
        <c:lblOffset val="100"/>
        <c:noMultiLvlLbl val="0"/>
      </c:catAx>
      <c:valAx>
        <c:axId val="51372832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372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Foglio1!$F$1</c:f>
              <c:strCache>
                <c:ptCount val="1"/>
                <c:pt idx="0">
                  <c:v>Export Cina</c:v>
                </c:pt>
              </c:strCache>
            </c:strRef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Foglio1!$A$14:$A$42</c:f>
              <c:numCache>
                <c:formatCode>mmm\-yy</c:formatCode>
                <c:ptCount val="29"/>
                <c:pt idx="0">
                  <c:v>39814</c:v>
                </c:pt>
                <c:pt idx="1">
                  <c:v>39904</c:v>
                </c:pt>
                <c:pt idx="2">
                  <c:v>39995</c:v>
                </c:pt>
                <c:pt idx="3">
                  <c:v>40087</c:v>
                </c:pt>
                <c:pt idx="4">
                  <c:v>40179</c:v>
                </c:pt>
                <c:pt idx="5">
                  <c:v>40269</c:v>
                </c:pt>
                <c:pt idx="6">
                  <c:v>40360</c:v>
                </c:pt>
                <c:pt idx="7">
                  <c:v>40452</c:v>
                </c:pt>
                <c:pt idx="8">
                  <c:v>40544</c:v>
                </c:pt>
                <c:pt idx="9">
                  <c:v>40634</c:v>
                </c:pt>
                <c:pt idx="10">
                  <c:v>40725</c:v>
                </c:pt>
                <c:pt idx="11">
                  <c:v>40817</c:v>
                </c:pt>
                <c:pt idx="12">
                  <c:v>40909</c:v>
                </c:pt>
                <c:pt idx="13">
                  <c:v>41000</c:v>
                </c:pt>
                <c:pt idx="14">
                  <c:v>41091</c:v>
                </c:pt>
                <c:pt idx="15">
                  <c:v>41183</c:v>
                </c:pt>
                <c:pt idx="16">
                  <c:v>41275</c:v>
                </c:pt>
                <c:pt idx="17">
                  <c:v>41365</c:v>
                </c:pt>
                <c:pt idx="18">
                  <c:v>41456</c:v>
                </c:pt>
                <c:pt idx="19">
                  <c:v>41548</c:v>
                </c:pt>
                <c:pt idx="20">
                  <c:v>41640</c:v>
                </c:pt>
                <c:pt idx="21">
                  <c:v>41730</c:v>
                </c:pt>
                <c:pt idx="22">
                  <c:v>41821</c:v>
                </c:pt>
                <c:pt idx="23">
                  <c:v>41913</c:v>
                </c:pt>
                <c:pt idx="24">
                  <c:v>42005</c:v>
                </c:pt>
                <c:pt idx="25">
                  <c:v>42095</c:v>
                </c:pt>
                <c:pt idx="26">
                  <c:v>42186</c:v>
                </c:pt>
                <c:pt idx="27">
                  <c:v>42278</c:v>
                </c:pt>
                <c:pt idx="28">
                  <c:v>42370</c:v>
                </c:pt>
              </c:numCache>
            </c:numRef>
          </c:cat>
          <c:val>
            <c:numRef>
              <c:f>Foglio1!$F$14:$F$42</c:f>
              <c:numCache>
                <c:formatCode>_-* #,##0.0_-;\-* #,##0.0_-;_-* "-"??_-;_-@_-</c:formatCode>
                <c:ptCount val="29"/>
                <c:pt idx="0">
                  <c:v>1.8</c:v>
                </c:pt>
                <c:pt idx="1">
                  <c:v>1.2</c:v>
                </c:pt>
                <c:pt idx="2">
                  <c:v>1.8</c:v>
                </c:pt>
                <c:pt idx="3">
                  <c:v>2.5</c:v>
                </c:pt>
                <c:pt idx="4">
                  <c:v>3</c:v>
                </c:pt>
                <c:pt idx="5">
                  <c:v>5.3</c:v>
                </c:pt>
                <c:pt idx="6">
                  <c:v>3</c:v>
                </c:pt>
                <c:pt idx="7">
                  <c:v>2.8</c:v>
                </c:pt>
                <c:pt idx="8">
                  <c:v>2.9</c:v>
                </c:pt>
                <c:pt idx="9">
                  <c:v>4.5999999999999996</c:v>
                </c:pt>
                <c:pt idx="10">
                  <c:v>4</c:v>
                </c:pt>
                <c:pt idx="11">
                  <c:v>3.8</c:v>
                </c:pt>
                <c:pt idx="12">
                  <c:v>3.4</c:v>
                </c:pt>
                <c:pt idx="13">
                  <c:v>4.8</c:v>
                </c:pt>
                <c:pt idx="14">
                  <c:v>4.2</c:v>
                </c:pt>
                <c:pt idx="15">
                  <c:v>5</c:v>
                </c:pt>
                <c:pt idx="16">
                  <c:v>4</c:v>
                </c:pt>
                <c:pt idx="17">
                  <c:v>5.5</c:v>
                </c:pt>
                <c:pt idx="18">
                  <c:v>6</c:v>
                </c:pt>
                <c:pt idx="19">
                  <c:v>5</c:v>
                </c:pt>
                <c:pt idx="20">
                  <c:v>5.5</c:v>
                </c:pt>
                <c:pt idx="21">
                  <c:v>7.5</c:v>
                </c:pt>
                <c:pt idx="22">
                  <c:v>7.8</c:v>
                </c:pt>
                <c:pt idx="23">
                  <c:v>8</c:v>
                </c:pt>
                <c:pt idx="24">
                  <c:v>9</c:v>
                </c:pt>
                <c:pt idx="25">
                  <c:v>7.5</c:v>
                </c:pt>
                <c:pt idx="26">
                  <c:v>10</c:v>
                </c:pt>
                <c:pt idx="27">
                  <c:v>8.6999999999999993</c:v>
                </c:pt>
                <c:pt idx="28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22-4D9F-857D-5EA1F5C162CB}"/>
            </c:ext>
          </c:extLst>
        </c:ser>
        <c:ser>
          <c:idx val="1"/>
          <c:order val="1"/>
          <c:tx>
            <c:strRef>
              <c:f>Foglio1!$G$1</c:f>
              <c:strCache>
                <c:ptCount val="1"/>
                <c:pt idx="0">
                  <c:v>Import Cina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Foglio1!$A$14:$A$42</c:f>
              <c:numCache>
                <c:formatCode>mmm\-yy</c:formatCode>
                <c:ptCount val="29"/>
                <c:pt idx="0">
                  <c:v>39814</c:v>
                </c:pt>
                <c:pt idx="1">
                  <c:v>39904</c:v>
                </c:pt>
                <c:pt idx="2">
                  <c:v>39995</c:v>
                </c:pt>
                <c:pt idx="3">
                  <c:v>40087</c:v>
                </c:pt>
                <c:pt idx="4">
                  <c:v>40179</c:v>
                </c:pt>
                <c:pt idx="5">
                  <c:v>40269</c:v>
                </c:pt>
                <c:pt idx="6">
                  <c:v>40360</c:v>
                </c:pt>
                <c:pt idx="7">
                  <c:v>40452</c:v>
                </c:pt>
                <c:pt idx="8">
                  <c:v>40544</c:v>
                </c:pt>
                <c:pt idx="9">
                  <c:v>40634</c:v>
                </c:pt>
                <c:pt idx="10">
                  <c:v>40725</c:v>
                </c:pt>
                <c:pt idx="11">
                  <c:v>40817</c:v>
                </c:pt>
                <c:pt idx="12">
                  <c:v>40909</c:v>
                </c:pt>
                <c:pt idx="13">
                  <c:v>41000</c:v>
                </c:pt>
                <c:pt idx="14">
                  <c:v>41091</c:v>
                </c:pt>
                <c:pt idx="15">
                  <c:v>41183</c:v>
                </c:pt>
                <c:pt idx="16">
                  <c:v>41275</c:v>
                </c:pt>
                <c:pt idx="17">
                  <c:v>41365</c:v>
                </c:pt>
                <c:pt idx="18">
                  <c:v>41456</c:v>
                </c:pt>
                <c:pt idx="19">
                  <c:v>41548</c:v>
                </c:pt>
                <c:pt idx="20">
                  <c:v>41640</c:v>
                </c:pt>
                <c:pt idx="21">
                  <c:v>41730</c:v>
                </c:pt>
                <c:pt idx="22">
                  <c:v>41821</c:v>
                </c:pt>
                <c:pt idx="23">
                  <c:v>41913</c:v>
                </c:pt>
                <c:pt idx="24">
                  <c:v>42005</c:v>
                </c:pt>
                <c:pt idx="25">
                  <c:v>42095</c:v>
                </c:pt>
                <c:pt idx="26">
                  <c:v>42186</c:v>
                </c:pt>
                <c:pt idx="27">
                  <c:v>42278</c:v>
                </c:pt>
                <c:pt idx="28">
                  <c:v>42370</c:v>
                </c:pt>
              </c:numCache>
            </c:numRef>
          </c:cat>
          <c:val>
            <c:numRef>
              <c:f>Foglio1!$G$14:$G$42</c:f>
              <c:numCache>
                <c:formatCode>_-* #,##0.0_-;\-* #,##0.0_-;_-* "-"??_-;_-@_-</c:formatCode>
                <c:ptCount val="29"/>
                <c:pt idx="0">
                  <c:v>1</c:v>
                </c:pt>
                <c:pt idx="1">
                  <c:v>2.2000000000000002</c:v>
                </c:pt>
                <c:pt idx="2">
                  <c:v>2.1</c:v>
                </c:pt>
                <c:pt idx="3">
                  <c:v>1.8</c:v>
                </c:pt>
                <c:pt idx="4">
                  <c:v>1.2</c:v>
                </c:pt>
                <c:pt idx="5">
                  <c:v>1.4</c:v>
                </c:pt>
                <c:pt idx="6">
                  <c:v>1.3</c:v>
                </c:pt>
                <c:pt idx="7">
                  <c:v>1.1000000000000001</c:v>
                </c:pt>
                <c:pt idx="8">
                  <c:v>1.6</c:v>
                </c:pt>
                <c:pt idx="9">
                  <c:v>1.4</c:v>
                </c:pt>
                <c:pt idx="10">
                  <c:v>1.2</c:v>
                </c:pt>
                <c:pt idx="11">
                  <c:v>1.2</c:v>
                </c:pt>
                <c:pt idx="12">
                  <c:v>0.9</c:v>
                </c:pt>
                <c:pt idx="13">
                  <c:v>1.1000000000000001</c:v>
                </c:pt>
                <c:pt idx="14">
                  <c:v>1.1000000000000001</c:v>
                </c:pt>
                <c:pt idx="15">
                  <c:v>1</c:v>
                </c:pt>
                <c:pt idx="16">
                  <c:v>0.9</c:v>
                </c:pt>
                <c:pt idx="17">
                  <c:v>1.3</c:v>
                </c:pt>
                <c:pt idx="18">
                  <c:v>1.1000000000000001</c:v>
                </c:pt>
                <c:pt idx="19">
                  <c:v>1.1000000000000001</c:v>
                </c:pt>
                <c:pt idx="20">
                  <c:v>1</c:v>
                </c:pt>
                <c:pt idx="21">
                  <c:v>1.3</c:v>
                </c:pt>
                <c:pt idx="22">
                  <c:v>1.2</c:v>
                </c:pt>
                <c:pt idx="23">
                  <c:v>1</c:v>
                </c:pt>
                <c:pt idx="24">
                  <c:v>0.9</c:v>
                </c:pt>
                <c:pt idx="25">
                  <c:v>1.1000000000000001</c:v>
                </c:pt>
                <c:pt idx="26">
                  <c:v>1</c:v>
                </c:pt>
                <c:pt idx="27">
                  <c:v>0.9</c:v>
                </c:pt>
                <c:pt idx="2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22-4D9F-857D-5EA1F5C16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0252976"/>
        <c:axId val="650253960"/>
      </c:lineChart>
      <c:dateAx>
        <c:axId val="6502529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0253960"/>
        <c:crosses val="autoZero"/>
        <c:auto val="1"/>
        <c:lblOffset val="100"/>
        <c:baseTimeUnit val="months"/>
      </c:dateAx>
      <c:valAx>
        <c:axId val="650253960"/>
        <c:scaling>
          <c:orientation val="minMax"/>
        </c:scaling>
        <c:delete val="0"/>
        <c:axPos val="l"/>
        <c:numFmt formatCode="_-* #,##0.0_-;\-* #,##0.0_-;_-* &quot;-&quot;??_-;_-@_-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025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Foglio9!$B$1</c:f>
              <c:strCache>
                <c:ptCount val="1"/>
                <c:pt idx="0">
                  <c:v>mondo</c:v>
                </c:pt>
              </c:strCache>
            </c:strRef>
          </c:tx>
          <c:spPr>
            <a:ln w="571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3749999999999997E-3"/>
                  <c:y val="-7.1524678830128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70-499A-88F6-2BEC64C4B965}"/>
                </c:ext>
              </c:extLst>
            </c:dLbl>
            <c:dLbl>
              <c:idx val="35"/>
              <c:layout>
                <c:manualLayout>
                  <c:x val="-1.5277601289623992E-16"/>
                  <c:y val="5.6352777260101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70-499A-88F6-2BEC64C4B96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Foglio9!$A$2:$A$37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cat>
          <c:val>
            <c:numRef>
              <c:f>Foglio9!$B$2:$B$37</c:f>
              <c:numCache>
                <c:formatCode>General</c:formatCode>
                <c:ptCount val="36"/>
                <c:pt idx="0">
                  <c:v>716401</c:v>
                </c:pt>
                <c:pt idx="1">
                  <c:v>707229</c:v>
                </c:pt>
                <c:pt idx="2">
                  <c:v>645555</c:v>
                </c:pt>
                <c:pt idx="3">
                  <c:v>663747</c:v>
                </c:pt>
                <c:pt idx="4">
                  <c:v>710246</c:v>
                </c:pt>
                <c:pt idx="5">
                  <c:v>718903</c:v>
                </c:pt>
                <c:pt idx="6">
                  <c:v>713980</c:v>
                </c:pt>
                <c:pt idx="7">
                  <c:v>735503</c:v>
                </c:pt>
                <c:pt idx="8">
                  <c:v>780102</c:v>
                </c:pt>
                <c:pt idx="9">
                  <c:v>785939</c:v>
                </c:pt>
                <c:pt idx="10">
                  <c:v>770429</c:v>
                </c:pt>
                <c:pt idx="11">
                  <c:v>733592</c:v>
                </c:pt>
                <c:pt idx="12">
                  <c:v>719797</c:v>
                </c:pt>
                <c:pt idx="13">
                  <c:v>727569</c:v>
                </c:pt>
                <c:pt idx="14">
                  <c:v>725106</c:v>
                </c:pt>
                <c:pt idx="15">
                  <c:v>753187</c:v>
                </c:pt>
                <c:pt idx="16">
                  <c:v>750990</c:v>
                </c:pt>
                <c:pt idx="17">
                  <c:v>799854</c:v>
                </c:pt>
                <c:pt idx="18">
                  <c:v>778513</c:v>
                </c:pt>
                <c:pt idx="19">
                  <c:v>790210</c:v>
                </c:pt>
                <c:pt idx="20">
                  <c:v>850156</c:v>
                </c:pt>
                <c:pt idx="21">
                  <c:v>852173</c:v>
                </c:pt>
                <c:pt idx="22">
                  <c:v>905155</c:v>
                </c:pt>
                <c:pt idx="23">
                  <c:v>971052</c:v>
                </c:pt>
                <c:pt idx="24">
                  <c:v>1062618</c:v>
                </c:pt>
                <c:pt idx="25">
                  <c:v>1147975</c:v>
                </c:pt>
                <c:pt idx="26">
                  <c:v>1250098</c:v>
                </c:pt>
                <c:pt idx="27">
                  <c:v>1348108</c:v>
                </c:pt>
                <c:pt idx="28">
                  <c:v>1343429</c:v>
                </c:pt>
                <c:pt idx="29">
                  <c:v>1238755</c:v>
                </c:pt>
                <c:pt idx="30">
                  <c:v>1433433</c:v>
                </c:pt>
                <c:pt idx="31">
                  <c:v>1538003</c:v>
                </c:pt>
                <c:pt idx="32">
                  <c:v>1560131</c:v>
                </c:pt>
                <c:pt idx="33">
                  <c:v>1650354</c:v>
                </c:pt>
                <c:pt idx="34">
                  <c:v>1670145</c:v>
                </c:pt>
                <c:pt idx="35">
                  <c:v>1596105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70-499A-88F6-2BEC64C4B965}"/>
            </c:ext>
          </c:extLst>
        </c:ser>
        <c:ser>
          <c:idx val="1"/>
          <c:order val="1"/>
          <c:tx>
            <c:strRef>
              <c:f>Foglio9!$C$1</c:f>
              <c:strCache>
                <c:ptCount val="1"/>
                <c:pt idx="0">
                  <c:v>cina</c:v>
                </c:pt>
              </c:strCache>
            </c:strRef>
          </c:tx>
          <c:spPr>
            <a:ln w="571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4.7916666666666656E-2"/>
                  <c:y val="3.251121765005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70-499A-88F6-2BEC64C4B965}"/>
                </c:ext>
              </c:extLst>
            </c:dLbl>
            <c:dLbl>
              <c:idx val="35"/>
              <c:layout>
                <c:manualLayout>
                  <c:x val="-8.3333333333334859E-3"/>
                  <c:y val="-5.6352777260101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70-499A-88F6-2BEC64C4B96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Foglio9!$A$2:$A$37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cat>
          <c:val>
            <c:numRef>
              <c:f>Foglio9!$C$2:$C$37</c:f>
              <c:numCache>
                <c:formatCode>General</c:formatCode>
                <c:ptCount val="36"/>
                <c:pt idx="0">
                  <c:v>37121</c:v>
                </c:pt>
                <c:pt idx="1">
                  <c:v>35604</c:v>
                </c:pt>
                <c:pt idx="2">
                  <c:v>37160</c:v>
                </c:pt>
                <c:pt idx="3">
                  <c:v>40021</c:v>
                </c:pt>
                <c:pt idx="4">
                  <c:v>43475</c:v>
                </c:pt>
                <c:pt idx="5">
                  <c:v>46794</c:v>
                </c:pt>
                <c:pt idx="6">
                  <c:v>52208</c:v>
                </c:pt>
                <c:pt idx="7">
                  <c:v>56280</c:v>
                </c:pt>
                <c:pt idx="8">
                  <c:v>59430</c:v>
                </c:pt>
                <c:pt idx="9">
                  <c:v>61587</c:v>
                </c:pt>
                <c:pt idx="10">
                  <c:v>66350</c:v>
                </c:pt>
                <c:pt idx="11">
                  <c:v>71000</c:v>
                </c:pt>
                <c:pt idx="12">
                  <c:v>80940</c:v>
                </c:pt>
                <c:pt idx="13">
                  <c:v>89560</c:v>
                </c:pt>
                <c:pt idx="14">
                  <c:v>92610</c:v>
                </c:pt>
                <c:pt idx="15">
                  <c:v>95360</c:v>
                </c:pt>
                <c:pt idx="16">
                  <c:v>101237</c:v>
                </c:pt>
                <c:pt idx="17">
                  <c:v>108911</c:v>
                </c:pt>
                <c:pt idx="18">
                  <c:v>114588</c:v>
                </c:pt>
                <c:pt idx="19">
                  <c:v>123954</c:v>
                </c:pt>
                <c:pt idx="20">
                  <c:v>128500</c:v>
                </c:pt>
                <c:pt idx="21">
                  <c:v>151634</c:v>
                </c:pt>
                <c:pt idx="22">
                  <c:v>182249</c:v>
                </c:pt>
                <c:pt idx="23">
                  <c:v>222336</c:v>
                </c:pt>
                <c:pt idx="24">
                  <c:v>272798</c:v>
                </c:pt>
                <c:pt idx="25">
                  <c:v>355790</c:v>
                </c:pt>
                <c:pt idx="26">
                  <c:v>421024</c:v>
                </c:pt>
                <c:pt idx="27">
                  <c:v>489712</c:v>
                </c:pt>
                <c:pt idx="28">
                  <c:v>512339</c:v>
                </c:pt>
                <c:pt idx="29">
                  <c:v>577070</c:v>
                </c:pt>
                <c:pt idx="30">
                  <c:v>638743</c:v>
                </c:pt>
                <c:pt idx="31">
                  <c:v>701968</c:v>
                </c:pt>
                <c:pt idx="32">
                  <c:v>731040</c:v>
                </c:pt>
                <c:pt idx="33">
                  <c:v>822000</c:v>
                </c:pt>
                <c:pt idx="34">
                  <c:v>822698</c:v>
                </c:pt>
                <c:pt idx="35">
                  <c:v>800529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70-499A-88F6-2BEC64C4B965}"/>
            </c:ext>
          </c:extLst>
        </c:ser>
        <c:ser>
          <c:idx val="2"/>
          <c:order val="2"/>
          <c:tx>
            <c:strRef>
              <c:f>Foglio9!$D$1</c:f>
              <c:strCache>
                <c:ptCount val="1"/>
                <c:pt idx="0">
                  <c:v>eu 28</c:v>
                </c:pt>
              </c:strCache>
            </c:strRef>
          </c:tx>
          <c:spPr>
            <a:ln w="571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00000000000001E-2"/>
                  <c:y val="-6.502243530011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70-499A-88F6-2BEC64C4B965}"/>
                </c:ext>
              </c:extLst>
            </c:dLbl>
            <c:dLbl>
              <c:idx val="35"/>
              <c:layout>
                <c:manualLayout>
                  <c:x val="-8.3333333333334859E-3"/>
                  <c:y val="-5.2017948240093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70-499A-88F6-2BEC64C4B96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Foglio9!$A$2:$A$37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cat>
          <c:val>
            <c:numRef>
              <c:f>Foglio9!$D$2:$D$37</c:f>
              <c:numCache>
                <c:formatCode>General</c:formatCode>
                <c:ptCount val="36"/>
                <c:pt idx="0">
                  <c:v>208027</c:v>
                </c:pt>
                <c:pt idx="1">
                  <c:v>200913</c:v>
                </c:pt>
                <c:pt idx="2">
                  <c:v>185056</c:v>
                </c:pt>
                <c:pt idx="3">
                  <c:v>184805</c:v>
                </c:pt>
                <c:pt idx="4">
                  <c:v>198957</c:v>
                </c:pt>
                <c:pt idx="5">
                  <c:v>199027</c:v>
                </c:pt>
                <c:pt idx="6">
                  <c:v>190492</c:v>
                </c:pt>
                <c:pt idx="7">
                  <c:v>191215</c:v>
                </c:pt>
                <c:pt idx="8">
                  <c:v>203011</c:v>
                </c:pt>
                <c:pt idx="9">
                  <c:v>203687</c:v>
                </c:pt>
                <c:pt idx="10">
                  <c:v>191820</c:v>
                </c:pt>
                <c:pt idx="11">
                  <c:v>181823</c:v>
                </c:pt>
                <c:pt idx="12">
                  <c:v>173939</c:v>
                </c:pt>
                <c:pt idx="13">
                  <c:v>174684</c:v>
                </c:pt>
                <c:pt idx="14">
                  <c:v>184892</c:v>
                </c:pt>
                <c:pt idx="15">
                  <c:v>190707</c:v>
                </c:pt>
                <c:pt idx="16">
                  <c:v>178171</c:v>
                </c:pt>
                <c:pt idx="17">
                  <c:v>193935</c:v>
                </c:pt>
                <c:pt idx="18">
                  <c:v>191158</c:v>
                </c:pt>
                <c:pt idx="19">
                  <c:v>182259</c:v>
                </c:pt>
                <c:pt idx="20">
                  <c:v>193458</c:v>
                </c:pt>
                <c:pt idx="21">
                  <c:v>187510</c:v>
                </c:pt>
                <c:pt idx="22">
                  <c:v>188279</c:v>
                </c:pt>
                <c:pt idx="23">
                  <c:v>192552</c:v>
                </c:pt>
                <c:pt idx="24">
                  <c:v>202610</c:v>
                </c:pt>
                <c:pt idx="25">
                  <c:v>195681</c:v>
                </c:pt>
                <c:pt idx="26">
                  <c:v>207386</c:v>
                </c:pt>
                <c:pt idx="27">
                  <c:v>210260</c:v>
                </c:pt>
                <c:pt idx="28">
                  <c:v>198705</c:v>
                </c:pt>
                <c:pt idx="29">
                  <c:v>139436</c:v>
                </c:pt>
                <c:pt idx="30">
                  <c:v>172911</c:v>
                </c:pt>
                <c:pt idx="31">
                  <c:v>177791</c:v>
                </c:pt>
                <c:pt idx="32">
                  <c:v>168589</c:v>
                </c:pt>
                <c:pt idx="33">
                  <c:v>166356</c:v>
                </c:pt>
                <c:pt idx="34">
                  <c:v>169301</c:v>
                </c:pt>
                <c:pt idx="35">
                  <c:v>166125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70-499A-88F6-2BEC64C4B965}"/>
            </c:ext>
          </c:extLst>
        </c:ser>
        <c:ser>
          <c:idx val="3"/>
          <c:order val="3"/>
          <c:tx>
            <c:strRef>
              <c:f>Foglio9!$E$1</c:f>
              <c:strCache>
                <c:ptCount val="1"/>
                <c:pt idx="0">
                  <c:v>usa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4.7916666666666656E-2"/>
                  <c:y val="-6.502243530011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70-499A-88F6-2BEC64C4B965}"/>
                </c:ext>
              </c:extLst>
            </c:dLbl>
            <c:dLbl>
              <c:idx val="35"/>
              <c:layout>
                <c:manualLayout>
                  <c:x val="-1.6666666666666666E-2"/>
                  <c:y val="4.9850533730089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70-499A-88F6-2BEC64C4B96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Foglio9!$A$2:$A$37</c:f>
              <c:numCache>
                <c:formatCode>General</c:formatCod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numCache>
            </c:numRef>
          </c:cat>
          <c:val>
            <c:numRef>
              <c:f>Foglio9!$E$2:$E$37</c:f>
              <c:numCache>
                <c:formatCode>General</c:formatCode>
                <c:ptCount val="36"/>
                <c:pt idx="0">
                  <c:v>101455</c:v>
                </c:pt>
                <c:pt idx="1">
                  <c:v>109613</c:v>
                </c:pt>
                <c:pt idx="2">
                  <c:v>67655</c:v>
                </c:pt>
                <c:pt idx="3">
                  <c:v>76761</c:v>
                </c:pt>
                <c:pt idx="4">
                  <c:v>83939</c:v>
                </c:pt>
                <c:pt idx="5">
                  <c:v>80067</c:v>
                </c:pt>
                <c:pt idx="6">
                  <c:v>74031</c:v>
                </c:pt>
                <c:pt idx="7">
                  <c:v>80876</c:v>
                </c:pt>
                <c:pt idx="8">
                  <c:v>90650</c:v>
                </c:pt>
                <c:pt idx="9">
                  <c:v>88852</c:v>
                </c:pt>
                <c:pt idx="10">
                  <c:v>89726</c:v>
                </c:pt>
                <c:pt idx="11">
                  <c:v>79738</c:v>
                </c:pt>
                <c:pt idx="12">
                  <c:v>84322</c:v>
                </c:pt>
                <c:pt idx="13">
                  <c:v>88793</c:v>
                </c:pt>
                <c:pt idx="14">
                  <c:v>91244</c:v>
                </c:pt>
                <c:pt idx="15">
                  <c:v>95191</c:v>
                </c:pt>
                <c:pt idx="16">
                  <c:v>95535</c:v>
                </c:pt>
                <c:pt idx="17">
                  <c:v>98485</c:v>
                </c:pt>
                <c:pt idx="18">
                  <c:v>98658</c:v>
                </c:pt>
                <c:pt idx="19">
                  <c:v>97427</c:v>
                </c:pt>
                <c:pt idx="20">
                  <c:v>101824</c:v>
                </c:pt>
                <c:pt idx="21">
                  <c:v>90102</c:v>
                </c:pt>
                <c:pt idx="22">
                  <c:v>91587</c:v>
                </c:pt>
                <c:pt idx="23">
                  <c:v>93677</c:v>
                </c:pt>
                <c:pt idx="24">
                  <c:v>99681</c:v>
                </c:pt>
                <c:pt idx="25">
                  <c:v>94897</c:v>
                </c:pt>
                <c:pt idx="26">
                  <c:v>98188</c:v>
                </c:pt>
                <c:pt idx="27">
                  <c:v>98101</c:v>
                </c:pt>
                <c:pt idx="28">
                  <c:v>91895</c:v>
                </c:pt>
                <c:pt idx="29">
                  <c:v>59384</c:v>
                </c:pt>
                <c:pt idx="30">
                  <c:v>80495</c:v>
                </c:pt>
                <c:pt idx="31">
                  <c:v>86398</c:v>
                </c:pt>
                <c:pt idx="32">
                  <c:v>88695</c:v>
                </c:pt>
                <c:pt idx="33">
                  <c:v>86878</c:v>
                </c:pt>
                <c:pt idx="34">
                  <c:v>88174</c:v>
                </c:pt>
                <c:pt idx="35">
                  <c:v>78917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70-499A-88F6-2BEC64C4B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7787568"/>
        <c:axId val="597787896"/>
      </c:lineChart>
      <c:catAx>
        <c:axId val="59778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7787896"/>
        <c:crosses val="autoZero"/>
        <c:auto val="1"/>
        <c:lblAlgn val="ctr"/>
        <c:lblOffset val="100"/>
        <c:noMultiLvlLbl val="0"/>
      </c:catAx>
      <c:valAx>
        <c:axId val="597787896"/>
        <c:scaling>
          <c:orientation val="minMax"/>
          <c:max val="1700000"/>
          <c:min val="-500000"/>
        </c:scaling>
        <c:delete val="1"/>
        <c:axPos val="l"/>
        <c:numFmt formatCode="General" sourceLinked="1"/>
        <c:majorTickMark val="none"/>
        <c:minorTickMark val="none"/>
        <c:tickLblPos val="nextTo"/>
        <c:crossAx val="5977875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8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 w="25400">
          <a:noFill/>
        </a:ln>
        <a:effectLst/>
        <a:scene3d>
          <a:camera prst="orthographicFront"/>
          <a:lightRig rig="threePt" dir="t"/>
        </a:scene3d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Foglio1!$A$1</c:f>
              <c:strCache>
                <c:ptCount val="1"/>
                <c:pt idx="0">
                  <c:v>1950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Foglio1!$B$1</c:f>
              <c:numCache>
                <c:formatCode>General</c:formatCode>
                <c:ptCount val="1"/>
                <c:pt idx="0">
                  <c:v>189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2B18-40D6-94E3-8743EF978B7D}"/>
            </c:ext>
          </c:extLst>
        </c:ser>
        <c:ser>
          <c:idx val="1"/>
          <c:order val="1"/>
          <c:tx>
            <c:strRef>
              <c:f>Foglio1!$A$2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Foglio1!$B$2</c:f>
              <c:numCache>
                <c:formatCode>General</c:formatCode>
                <c:ptCount val="1"/>
                <c:pt idx="0">
                  <c:v>347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2B18-40D6-94E3-8743EF978B7D}"/>
            </c:ext>
          </c:extLst>
        </c:ser>
        <c:ser>
          <c:idx val="2"/>
          <c:order val="2"/>
          <c:tx>
            <c:strRef>
              <c:f>Foglio1!$A$3</c:f>
              <c:strCache>
                <c:ptCount val="1"/>
                <c:pt idx="0">
                  <c:v>1970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Foglio1!$B$3</c:f>
              <c:numCache>
                <c:formatCode>General</c:formatCode>
                <c:ptCount val="1"/>
                <c:pt idx="0">
                  <c:v>595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2B18-40D6-94E3-8743EF978B7D}"/>
            </c:ext>
          </c:extLst>
        </c:ser>
        <c:ser>
          <c:idx val="3"/>
          <c:order val="3"/>
          <c:tx>
            <c:strRef>
              <c:f>Foglio1!$A$4</c:f>
              <c:strCache>
                <c:ptCount val="1"/>
                <c:pt idx="0">
                  <c:v>1980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Foglio1!$B$4</c:f>
              <c:numCache>
                <c:formatCode>General</c:formatCode>
                <c:ptCount val="1"/>
                <c:pt idx="0">
                  <c:v>717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2B18-40D6-94E3-8743EF978B7D}"/>
            </c:ext>
          </c:extLst>
        </c:ser>
        <c:ser>
          <c:idx val="4"/>
          <c:order val="4"/>
          <c:tx>
            <c:strRef>
              <c:f>Foglio1!$A$5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Foglio1!$B$5</c:f>
              <c:numCache>
                <c:formatCode>General</c:formatCode>
                <c:ptCount val="1"/>
                <c:pt idx="0">
                  <c:v>770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2B18-40D6-94E3-8743EF978B7D}"/>
            </c:ext>
          </c:extLst>
        </c:ser>
        <c:ser>
          <c:idx val="5"/>
          <c:order val="5"/>
          <c:tx>
            <c:strRef>
              <c:f>Foglio1!$A$6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Foglio1!$B$6</c:f>
              <c:numCache>
                <c:formatCode>General</c:formatCode>
                <c:ptCount val="1"/>
                <c:pt idx="0">
                  <c:v>850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2B18-40D6-94E3-8743EF978B7D}"/>
            </c:ext>
          </c:extLst>
        </c:ser>
        <c:ser>
          <c:idx val="6"/>
          <c:order val="6"/>
          <c:tx>
            <c:strRef>
              <c:f>Foglio1!$A$7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Foglio1!$B$7</c:f>
              <c:numCache>
                <c:formatCode>General</c:formatCode>
                <c:ptCount val="1"/>
                <c:pt idx="0">
                  <c:v>1148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2B18-40D6-94E3-8743EF978B7D}"/>
            </c:ext>
          </c:extLst>
        </c:ser>
        <c:ser>
          <c:idx val="7"/>
          <c:order val="7"/>
          <c:tx>
            <c:strRef>
              <c:f>Foglio1!$A$8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Foglio1!$B$8</c:f>
              <c:numCache>
                <c:formatCode>General</c:formatCode>
                <c:ptCount val="1"/>
                <c:pt idx="0">
                  <c:v>1433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7-2B18-40D6-94E3-8743EF978B7D}"/>
            </c:ext>
          </c:extLst>
        </c:ser>
        <c:ser>
          <c:idx val="8"/>
          <c:order val="8"/>
          <c:tx>
            <c:strRef>
              <c:f>Foglio1!$A$9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Foglio1!$B$9</c:f>
              <c:numCache>
                <c:formatCode>General</c:formatCode>
                <c:ptCount val="1"/>
                <c:pt idx="0">
                  <c:v>1621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2B18-40D6-94E3-8743EF978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gapDepth val="49"/>
        <c:shape val="box"/>
        <c:axId val="336427280"/>
        <c:axId val="336427608"/>
        <c:axId val="396547744"/>
      </c:bar3DChart>
      <c:catAx>
        <c:axId val="336427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427608"/>
        <c:crosses val="autoZero"/>
        <c:auto val="1"/>
        <c:lblAlgn val="ctr"/>
        <c:lblOffset val="100"/>
        <c:noMultiLvlLbl val="0"/>
      </c:catAx>
      <c:valAx>
        <c:axId val="336427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36427280"/>
        <c:crosses val="autoZero"/>
        <c:crossBetween val="between"/>
      </c:valAx>
      <c:serAx>
        <c:axId val="3965477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642760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(2)'!$B$1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'Foglio6 (2)'!$A$12:$A$36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cat>
          <c:val>
            <c:numRef>
              <c:f>'Foglio6 (2)'!$B$12:$B$36</c:f>
              <c:numCache>
                <c:formatCode>0.0%</c:formatCode>
                <c:ptCount val="25"/>
                <c:pt idx="0">
                  <c:v>7.4999999999999997E-2</c:v>
                </c:pt>
                <c:pt idx="1">
                  <c:v>7.0000000000000007E-2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0.12</c:v>
                </c:pt>
                <c:pt idx="5">
                  <c:v>0.1</c:v>
                </c:pt>
                <c:pt idx="6">
                  <c:v>0.11</c:v>
                </c:pt>
                <c:pt idx="7">
                  <c:v>0.1</c:v>
                </c:pt>
                <c:pt idx="8">
                  <c:v>0.09</c:v>
                </c:pt>
                <c:pt idx="9">
                  <c:v>0.1</c:v>
                </c:pt>
                <c:pt idx="10">
                  <c:v>0.12</c:v>
                </c:pt>
                <c:pt idx="11">
                  <c:v>0.08</c:v>
                </c:pt>
                <c:pt idx="12">
                  <c:v>0.12</c:v>
                </c:pt>
                <c:pt idx="13">
                  <c:v>0.13</c:v>
                </c:pt>
                <c:pt idx="14">
                  <c:v>0.2</c:v>
                </c:pt>
                <c:pt idx="15">
                  <c:v>0.17</c:v>
                </c:pt>
                <c:pt idx="16">
                  <c:v>0.16500000000000001</c:v>
                </c:pt>
                <c:pt idx="17">
                  <c:v>0.15</c:v>
                </c:pt>
                <c:pt idx="18">
                  <c:v>0.13</c:v>
                </c:pt>
                <c:pt idx="19">
                  <c:v>0.11</c:v>
                </c:pt>
                <c:pt idx="20">
                  <c:v>0.1</c:v>
                </c:pt>
                <c:pt idx="21">
                  <c:v>7.0000000000000007E-2</c:v>
                </c:pt>
                <c:pt idx="22">
                  <c:v>0.08</c:v>
                </c:pt>
                <c:pt idx="23">
                  <c:v>0.09</c:v>
                </c:pt>
                <c:pt idx="2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AE-44D7-BC6F-353C8D408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(2)'!$C$1</c:f>
              <c:strCache>
                <c:ptCount val="1"/>
                <c:pt idx="0">
                  <c:v>lavoratori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'Foglio6 (2)'!$A$12:$A$36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cat>
          <c:val>
            <c:numRef>
              <c:f>'Foglio6 (2)'!$C$12:$C$36</c:f>
              <c:numCache>
                <c:formatCode>0.00%</c:formatCode>
                <c:ptCount val="25"/>
                <c:pt idx="0">
                  <c:v>1.2E-2</c:v>
                </c:pt>
                <c:pt idx="1">
                  <c:v>1.17E-2</c:v>
                </c:pt>
                <c:pt idx="2">
                  <c:v>1.0999999999999999E-2</c:v>
                </c:pt>
                <c:pt idx="3">
                  <c:v>1.2500000000000001E-2</c:v>
                </c:pt>
                <c:pt idx="4">
                  <c:v>1.2999999999999999E-2</c:v>
                </c:pt>
                <c:pt idx="5">
                  <c:v>8.9999999999999993E-3</c:v>
                </c:pt>
                <c:pt idx="6">
                  <c:v>8.0000000000000002E-3</c:v>
                </c:pt>
                <c:pt idx="7">
                  <c:v>4.0000000000000001E-3</c:v>
                </c:pt>
                <c:pt idx="8">
                  <c:v>3.0000000000000001E-3</c:v>
                </c:pt>
                <c:pt idx="9">
                  <c:v>3.7000000000000002E-3</c:v>
                </c:pt>
                <c:pt idx="10">
                  <c:v>4.0000000000000001E-3</c:v>
                </c:pt>
                <c:pt idx="11">
                  <c:v>4.7999999999999996E-3</c:v>
                </c:pt>
                <c:pt idx="12">
                  <c:v>7.0000000000000001E-3</c:v>
                </c:pt>
                <c:pt idx="13">
                  <c:v>1.3599999999999999E-2</c:v>
                </c:pt>
                <c:pt idx="14">
                  <c:v>1.2E-2</c:v>
                </c:pt>
                <c:pt idx="15">
                  <c:v>1.38E-2</c:v>
                </c:pt>
                <c:pt idx="16">
                  <c:v>1.4E-2</c:v>
                </c:pt>
                <c:pt idx="17">
                  <c:v>1.2999999999999999E-2</c:v>
                </c:pt>
                <c:pt idx="18">
                  <c:v>1.2E-2</c:v>
                </c:pt>
                <c:pt idx="19">
                  <c:v>1.4E-2</c:v>
                </c:pt>
                <c:pt idx="20">
                  <c:v>1.1299999999999999E-2</c:v>
                </c:pt>
                <c:pt idx="21">
                  <c:v>8.9999999999999993E-3</c:v>
                </c:pt>
                <c:pt idx="22">
                  <c:v>8.0000000000000002E-3</c:v>
                </c:pt>
                <c:pt idx="23">
                  <c:v>6.4999999999999997E-3</c:v>
                </c:pt>
                <c:pt idx="24">
                  <c:v>5.0000000000000001E-3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DC-4380-A34D-B98B72426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865912"/>
        <c:axId val="528880672"/>
      </c:line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1.8000000000000002E-2"/>
        </c:scaling>
        <c:delete val="0"/>
        <c:axPos val="l"/>
        <c:numFmt formatCode="0.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Foglio8!$A$2:$A$29</c:f>
              <c:strCache>
                <c:ptCount val="28"/>
                <c:pt idx="0">
                  <c:v>1 Trim 2009</c:v>
                </c:pt>
                <c:pt idx="1">
                  <c:v>2 Trim 2009</c:v>
                </c:pt>
                <c:pt idx="2">
                  <c:v>3 Trim 2009</c:v>
                </c:pt>
                <c:pt idx="3">
                  <c:v>4 Trim 2009</c:v>
                </c:pt>
                <c:pt idx="4">
                  <c:v>1 Trim 2010</c:v>
                </c:pt>
                <c:pt idx="5">
                  <c:v>2 Trim 2010</c:v>
                </c:pt>
                <c:pt idx="6">
                  <c:v>3 Trim 2010</c:v>
                </c:pt>
                <c:pt idx="7">
                  <c:v>4 Trim 2010</c:v>
                </c:pt>
                <c:pt idx="8">
                  <c:v>1 Trim 2011</c:v>
                </c:pt>
                <c:pt idx="9">
                  <c:v>2 Trim 2011</c:v>
                </c:pt>
                <c:pt idx="10">
                  <c:v>3 Trim 2011</c:v>
                </c:pt>
                <c:pt idx="11">
                  <c:v>4 Trim 2011</c:v>
                </c:pt>
                <c:pt idx="12">
                  <c:v>1 Trim 2012</c:v>
                </c:pt>
                <c:pt idx="13">
                  <c:v>2 Trim 2012</c:v>
                </c:pt>
                <c:pt idx="14">
                  <c:v>3 Trim 2012</c:v>
                </c:pt>
                <c:pt idx="15">
                  <c:v>4 Trim 2012</c:v>
                </c:pt>
                <c:pt idx="16">
                  <c:v>1 Trim 2013</c:v>
                </c:pt>
                <c:pt idx="17">
                  <c:v>2 Trim 2013</c:v>
                </c:pt>
                <c:pt idx="18">
                  <c:v>3 Trim 2013</c:v>
                </c:pt>
                <c:pt idx="19">
                  <c:v>4 Trim 2013</c:v>
                </c:pt>
                <c:pt idx="20">
                  <c:v>1 Trim 2014</c:v>
                </c:pt>
                <c:pt idx="21">
                  <c:v>2 Trim 2014</c:v>
                </c:pt>
                <c:pt idx="22">
                  <c:v>3 Trim 2014</c:v>
                </c:pt>
                <c:pt idx="23">
                  <c:v>4 Trim 2014</c:v>
                </c:pt>
                <c:pt idx="24">
                  <c:v>1 Trim 2015</c:v>
                </c:pt>
                <c:pt idx="25">
                  <c:v>2 Trim 2015</c:v>
                </c:pt>
                <c:pt idx="26">
                  <c:v>3 Trim 2015</c:v>
                </c:pt>
                <c:pt idx="27">
                  <c:v>4 Trim 2015</c:v>
                </c:pt>
              </c:strCache>
            </c:strRef>
          </c:cat>
          <c:val>
            <c:numRef>
              <c:f>Foglio8!$B$2:$B$29</c:f>
              <c:numCache>
                <c:formatCode>General</c:formatCode>
                <c:ptCount val="28"/>
                <c:pt idx="0">
                  <c:v>-812</c:v>
                </c:pt>
                <c:pt idx="1">
                  <c:v>-622</c:v>
                </c:pt>
                <c:pt idx="2">
                  <c:v>-200</c:v>
                </c:pt>
                <c:pt idx="3">
                  <c:v>-169</c:v>
                </c:pt>
                <c:pt idx="4">
                  <c:v>-230</c:v>
                </c:pt>
                <c:pt idx="5">
                  <c:v>139</c:v>
                </c:pt>
                <c:pt idx="6">
                  <c:v>-52</c:v>
                </c:pt>
                <c:pt idx="7">
                  <c:v>-341</c:v>
                </c:pt>
                <c:pt idx="8">
                  <c:v>171</c:v>
                </c:pt>
                <c:pt idx="9">
                  <c:v>715</c:v>
                </c:pt>
                <c:pt idx="10">
                  <c:v>147</c:v>
                </c:pt>
                <c:pt idx="11">
                  <c:v>-106</c:v>
                </c:pt>
                <c:pt idx="12">
                  <c:v>22</c:v>
                </c:pt>
                <c:pt idx="13">
                  <c:v>-385</c:v>
                </c:pt>
                <c:pt idx="14">
                  <c:v>176</c:v>
                </c:pt>
                <c:pt idx="15">
                  <c:v>-0.2</c:v>
                </c:pt>
                <c:pt idx="16">
                  <c:v>88</c:v>
                </c:pt>
                <c:pt idx="17">
                  <c:v>56</c:v>
                </c:pt>
                <c:pt idx="18">
                  <c:v>192</c:v>
                </c:pt>
                <c:pt idx="19">
                  <c:v>214</c:v>
                </c:pt>
                <c:pt idx="20">
                  <c:v>156</c:v>
                </c:pt>
                <c:pt idx="21">
                  <c:v>246</c:v>
                </c:pt>
                <c:pt idx="22">
                  <c:v>171</c:v>
                </c:pt>
                <c:pt idx="23">
                  <c:v>656</c:v>
                </c:pt>
                <c:pt idx="24">
                  <c:v>27</c:v>
                </c:pt>
                <c:pt idx="25">
                  <c:v>-89</c:v>
                </c:pt>
                <c:pt idx="26">
                  <c:v>125</c:v>
                </c:pt>
                <c:pt idx="27">
                  <c:v>-1425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7-4954-B104-44005B30F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14"/>
        <c:axId val="545893808"/>
        <c:axId val="485012824"/>
      </c:barChart>
      <c:catAx>
        <c:axId val="545893808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012824"/>
        <c:crosses val="autoZero"/>
        <c:auto val="1"/>
        <c:lblAlgn val="ctr"/>
        <c:lblOffset val="100"/>
        <c:noMultiLvlLbl val="0"/>
      </c:catAx>
      <c:valAx>
        <c:axId val="485012824"/>
        <c:scaling>
          <c:orientation val="minMax"/>
          <c:min val="-1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589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Foglio1!$A$2:$A$25</c:f>
              <c:numCache>
                <c:formatCode>General</c:formatCode>
                <c:ptCount val="24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</c:numCache>
            </c:numRef>
          </c:cat>
          <c:val>
            <c:numRef>
              <c:f>Foglio1!$B$2:$B$25</c:f>
              <c:numCache>
                <c:formatCode>0.0%</c:formatCode>
                <c:ptCount val="24"/>
                <c:pt idx="0">
                  <c:v>0.12</c:v>
                </c:pt>
                <c:pt idx="1">
                  <c:v>0.11</c:v>
                </c:pt>
                <c:pt idx="2">
                  <c:v>0.12</c:v>
                </c:pt>
                <c:pt idx="3">
                  <c:v>0.13</c:v>
                </c:pt>
                <c:pt idx="4">
                  <c:v>0.12</c:v>
                </c:pt>
                <c:pt idx="5">
                  <c:v>0.12</c:v>
                </c:pt>
                <c:pt idx="6">
                  <c:v>0.115</c:v>
                </c:pt>
                <c:pt idx="7">
                  <c:v>0.11</c:v>
                </c:pt>
                <c:pt idx="8">
                  <c:v>0.12</c:v>
                </c:pt>
                <c:pt idx="9">
                  <c:v>0.11</c:v>
                </c:pt>
                <c:pt idx="10">
                  <c:v>0.115</c:v>
                </c:pt>
                <c:pt idx="11">
                  <c:v>0.11799999999999999</c:v>
                </c:pt>
                <c:pt idx="12">
                  <c:v>0.13</c:v>
                </c:pt>
                <c:pt idx="13">
                  <c:v>0.125</c:v>
                </c:pt>
                <c:pt idx="14">
                  <c:v>0.12</c:v>
                </c:pt>
                <c:pt idx="15">
                  <c:v>0.115</c:v>
                </c:pt>
                <c:pt idx="16">
                  <c:v>0.11</c:v>
                </c:pt>
                <c:pt idx="17">
                  <c:v>0.1</c:v>
                </c:pt>
                <c:pt idx="18">
                  <c:v>7.4999999999999997E-2</c:v>
                </c:pt>
                <c:pt idx="19">
                  <c:v>0.08</c:v>
                </c:pt>
                <c:pt idx="20">
                  <c:v>7.4999999999999997E-2</c:v>
                </c:pt>
                <c:pt idx="21">
                  <c:v>7.4999999999999997E-2</c:v>
                </c:pt>
                <c:pt idx="22">
                  <c:v>7.6999999999999999E-2</c:v>
                </c:pt>
                <c:pt idx="23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B8-4CFF-8952-71F266E7B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898904"/>
        <c:axId val="601897264"/>
      </c:lineChart>
      <c:lineChart>
        <c:grouping val="standard"/>
        <c:varyColors val="0"/>
        <c:ser>
          <c:idx val="1"/>
          <c:order val="1"/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Foglio1!$A$2:$A$25</c:f>
              <c:numCache>
                <c:formatCode>General</c:formatCode>
                <c:ptCount val="24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</c:numCache>
            </c:numRef>
          </c:cat>
          <c:val>
            <c:numRef>
              <c:f>Foglio1!$C$2:$C$25</c:f>
              <c:numCache>
                <c:formatCode>0.0%</c:formatCode>
                <c:ptCount val="24"/>
                <c:pt idx="0">
                  <c:v>7.4999999999999997E-2</c:v>
                </c:pt>
                <c:pt idx="1">
                  <c:v>7.0000000000000007E-2</c:v>
                </c:pt>
                <c:pt idx="2">
                  <c:v>7.4999999999999997E-2</c:v>
                </c:pt>
                <c:pt idx="3">
                  <c:v>0.11</c:v>
                </c:pt>
                <c:pt idx="4">
                  <c:v>0.125</c:v>
                </c:pt>
                <c:pt idx="5">
                  <c:v>0.1</c:v>
                </c:pt>
                <c:pt idx="6">
                  <c:v>0.105</c:v>
                </c:pt>
                <c:pt idx="7">
                  <c:v>0.09</c:v>
                </c:pt>
                <c:pt idx="8">
                  <c:v>0.11</c:v>
                </c:pt>
                <c:pt idx="9">
                  <c:v>0.115</c:v>
                </c:pt>
                <c:pt idx="10">
                  <c:v>0.09</c:v>
                </c:pt>
                <c:pt idx="11">
                  <c:v>0.13</c:v>
                </c:pt>
                <c:pt idx="12">
                  <c:v>0.15</c:v>
                </c:pt>
                <c:pt idx="13">
                  <c:v>0.2</c:v>
                </c:pt>
                <c:pt idx="14">
                  <c:v>0.17</c:v>
                </c:pt>
                <c:pt idx="15">
                  <c:v>0.16</c:v>
                </c:pt>
                <c:pt idx="16">
                  <c:v>0.155</c:v>
                </c:pt>
                <c:pt idx="17">
                  <c:v>0.14000000000000001</c:v>
                </c:pt>
                <c:pt idx="18">
                  <c:v>0.08</c:v>
                </c:pt>
                <c:pt idx="19">
                  <c:v>0.11</c:v>
                </c:pt>
                <c:pt idx="20">
                  <c:v>0.08</c:v>
                </c:pt>
                <c:pt idx="21">
                  <c:v>7.0000000000000007E-2</c:v>
                </c:pt>
                <c:pt idx="22">
                  <c:v>8.5000000000000006E-2</c:v>
                </c:pt>
                <c:pt idx="23">
                  <c:v>6.5000000000000002E-2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B8-4CFF-8952-71F266E7B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900216"/>
        <c:axId val="601898576"/>
      </c:lineChart>
      <c:valAx>
        <c:axId val="60189726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1898904"/>
        <c:crosses val="max"/>
        <c:crossBetween val="between"/>
      </c:valAx>
      <c:catAx>
        <c:axId val="601898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1897264"/>
        <c:crosses val="autoZero"/>
        <c:auto val="1"/>
        <c:lblAlgn val="ctr"/>
        <c:lblOffset val="100"/>
        <c:noMultiLvlLbl val="0"/>
      </c:catAx>
      <c:valAx>
        <c:axId val="601898576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1900216"/>
        <c:crosses val="autoZero"/>
        <c:crossBetween val="between"/>
      </c:valAx>
      <c:catAx>
        <c:axId val="601900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1898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'Foglio4 (3)'!$B$2</c:f>
              <c:strCache>
                <c:ptCount val="1"/>
                <c:pt idx="0">
                  <c:v>Cina</c:v>
                </c:pt>
              </c:strCache>
            </c:strRef>
          </c:tx>
          <c:spPr>
            <a:ln w="571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57150">
                <a:solidFill>
                  <a:srgbClr val="FFC000"/>
                </a:solidFill>
              </a:ln>
              <a:effectLst/>
            </c:spPr>
          </c:marker>
          <c:cat>
            <c:numRef>
              <c:f>'Foglio4 (3)'!$A$3:$A$10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'Foglio4 (3)'!$B$3:$B$10</c:f>
              <c:numCache>
                <c:formatCode>General</c:formatCode>
                <c:ptCount val="8"/>
                <c:pt idx="0">
                  <c:v>4</c:v>
                </c:pt>
                <c:pt idx="1">
                  <c:v>13</c:v>
                </c:pt>
                <c:pt idx="2">
                  <c:v>12</c:v>
                </c:pt>
                <c:pt idx="3">
                  <c:v>10</c:v>
                </c:pt>
                <c:pt idx="4">
                  <c:v>5</c:v>
                </c:pt>
                <c:pt idx="5">
                  <c:v>13</c:v>
                </c:pt>
                <c:pt idx="6">
                  <c:v>0</c:v>
                </c:pt>
                <c:pt idx="7">
                  <c:v>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44-476E-9277-ADB8428DAB36}"/>
            </c:ext>
          </c:extLst>
        </c:ser>
        <c:ser>
          <c:idx val="1"/>
          <c:order val="1"/>
          <c:tx>
            <c:strRef>
              <c:f>'Foglio4 (3)'!$C$2</c:f>
              <c:strCache>
                <c:ptCount val="1"/>
                <c:pt idx="0">
                  <c:v>Resto del mondo</c:v>
                </c:pt>
              </c:strCache>
            </c:strRef>
          </c:tx>
          <c:spPr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85000"/>
                  <a:lumOff val="15000"/>
                </a:schemeClr>
              </a:solid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</c:marker>
          <c:cat>
            <c:numRef>
              <c:f>'Foglio4 (3)'!$A$3:$A$10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'Foglio4 (3)'!$C$3:$C$10</c:f>
              <c:numCache>
                <c:formatCode>General</c:formatCode>
                <c:ptCount val="8"/>
                <c:pt idx="0">
                  <c:v>-2</c:v>
                </c:pt>
                <c:pt idx="1">
                  <c:v>-22</c:v>
                </c:pt>
                <c:pt idx="2">
                  <c:v>20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44-476E-9277-ADB8428DA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027768"/>
        <c:axId val="584647384"/>
      </c:lineChart>
      <c:catAx>
        <c:axId val="527027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4647384"/>
        <c:crosses val="autoZero"/>
        <c:auto val="1"/>
        <c:lblAlgn val="ctr"/>
        <c:lblOffset val="100"/>
        <c:noMultiLvlLbl val="0"/>
      </c:catAx>
      <c:valAx>
        <c:axId val="584647384"/>
        <c:scaling>
          <c:orientation val="minMax"/>
          <c:max val="30"/>
          <c:min val="-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7027768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sz="2400" b="1" i="0" u="none" strike="noStrike" baseline="0" dirty="0">
                <a:solidFill>
                  <a:sysClr val="windowText" lastClr="000000"/>
                </a:solidFill>
              </a:rPr>
              <a:t>CONSUMO </a:t>
            </a:r>
            <a:r>
              <a:rPr lang="it-IT" sz="2400" b="1" i="0" u="none" strike="noStrike" baseline="0" dirty="0">
                <a:effectLst/>
              </a:rPr>
              <a:t>APPARENTE DI </a:t>
            </a:r>
            <a:r>
              <a:rPr lang="it-IT" sz="2400" b="1" i="0" u="none" strike="noStrike" baseline="0" dirty="0">
                <a:solidFill>
                  <a:sysClr val="windowText" lastClr="000000"/>
                </a:solidFill>
              </a:rPr>
              <a:t>ACCIAIO PRO CAPITE - 2008 / 2014</a:t>
            </a:r>
            <a:endParaRPr lang="it-IT" sz="240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European Union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Foglio1!$B$2:$H$2</c:f>
              <c:numCache>
                <c:formatCode>General</c:formatCode>
                <c:ptCount val="7"/>
                <c:pt idx="0">
                  <c:v>368.1</c:v>
                </c:pt>
                <c:pt idx="1">
                  <c:v>238.8</c:v>
                </c:pt>
                <c:pt idx="2">
                  <c:v>287.39999999999998</c:v>
                </c:pt>
                <c:pt idx="3">
                  <c:v>306.89999999999998</c:v>
                </c:pt>
                <c:pt idx="4">
                  <c:v>273.89999999999998</c:v>
                </c:pt>
                <c:pt idx="5">
                  <c:v>275.8</c:v>
                </c:pt>
                <c:pt idx="6">
                  <c:v>287.7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16-4E31-A4ED-270F0E5ED3FC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Other Europe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Foglio1!$B$3:$H$3</c:f>
              <c:numCache>
                <c:formatCode>General</c:formatCode>
                <c:ptCount val="7"/>
                <c:pt idx="0">
                  <c:v>269.2</c:v>
                </c:pt>
                <c:pt idx="1">
                  <c:v>223.6</c:v>
                </c:pt>
                <c:pt idx="2">
                  <c:v>275.89999999999998</c:v>
                </c:pt>
                <c:pt idx="3">
                  <c:v>310.2</c:v>
                </c:pt>
                <c:pt idx="4">
                  <c:v>319.7</c:v>
                </c:pt>
                <c:pt idx="5">
                  <c:v>342.8</c:v>
                </c:pt>
                <c:pt idx="6">
                  <c:v>340.3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16-4E31-A4ED-270F0E5ED3FC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CIS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Foglio1!$B$4:$H$4</c:f>
              <c:numCache>
                <c:formatCode>General</c:formatCode>
                <c:ptCount val="7"/>
                <c:pt idx="0">
                  <c:v>192.5</c:v>
                </c:pt>
                <c:pt idx="1">
                  <c:v>138.4</c:v>
                </c:pt>
                <c:pt idx="2">
                  <c:v>190.3</c:v>
                </c:pt>
                <c:pt idx="3">
                  <c:v>212.9</c:v>
                </c:pt>
                <c:pt idx="4">
                  <c:v>222.9</c:v>
                </c:pt>
                <c:pt idx="5">
                  <c:v>228.7</c:v>
                </c:pt>
                <c:pt idx="6">
                  <c:v>217.5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16-4E31-A4ED-270F0E5ED3FC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NAFTA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Foglio1!$B$5:$H$5</c:f>
              <c:numCache>
                <c:formatCode>General</c:formatCode>
                <c:ptCount val="7"/>
                <c:pt idx="0">
                  <c:v>287.5</c:v>
                </c:pt>
                <c:pt idx="1">
                  <c:v>182.6</c:v>
                </c:pt>
                <c:pt idx="2">
                  <c:v>240.7</c:v>
                </c:pt>
                <c:pt idx="3">
                  <c:v>262.8</c:v>
                </c:pt>
                <c:pt idx="4">
                  <c:v>280.39999999999998</c:v>
                </c:pt>
                <c:pt idx="5">
                  <c:v>272.10000000000002</c:v>
                </c:pt>
                <c:pt idx="6">
                  <c:v>300.10000000000002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16-4E31-A4ED-270F0E5ED3FC}"/>
            </c:ext>
          </c:extLst>
        </c:ser>
        <c:ser>
          <c:idx val="4"/>
          <c:order val="4"/>
          <c:tx>
            <c:strRef>
              <c:f>Foglio1!$A$6</c:f>
              <c:strCache>
                <c:ptCount val="1"/>
                <c:pt idx="0">
                  <c:v>Central and South America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Foglio1!$B$6:$H$6</c:f>
              <c:numCache>
                <c:formatCode>General</c:formatCode>
                <c:ptCount val="7"/>
                <c:pt idx="0">
                  <c:v>98.5</c:v>
                </c:pt>
                <c:pt idx="1">
                  <c:v>74.7</c:v>
                </c:pt>
                <c:pt idx="2">
                  <c:v>97.7</c:v>
                </c:pt>
                <c:pt idx="3">
                  <c:v>99.4</c:v>
                </c:pt>
                <c:pt idx="4">
                  <c:v>100.5</c:v>
                </c:pt>
                <c:pt idx="5">
                  <c:v>105.9</c:v>
                </c:pt>
                <c:pt idx="6">
                  <c:v>100.6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16-4E31-A4ED-270F0E5ED3FC}"/>
            </c:ext>
          </c:extLst>
        </c:ser>
        <c:ser>
          <c:idx val="5"/>
          <c:order val="5"/>
          <c:tx>
            <c:strRef>
              <c:f>Foglio1!$A$7</c:f>
              <c:strCache>
                <c:ptCount val="1"/>
                <c:pt idx="0">
                  <c:v>Africa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Foglio1!$B$7:$H$7</c:f>
              <c:numCache>
                <c:formatCode>General</c:formatCode>
                <c:ptCount val="7"/>
                <c:pt idx="0">
                  <c:v>28.8</c:v>
                </c:pt>
                <c:pt idx="1">
                  <c:v>31.8</c:v>
                </c:pt>
                <c:pt idx="2">
                  <c:v>27.6</c:v>
                </c:pt>
                <c:pt idx="3">
                  <c:v>27.1</c:v>
                </c:pt>
                <c:pt idx="4">
                  <c:v>29.4</c:v>
                </c:pt>
                <c:pt idx="5">
                  <c:v>31.9</c:v>
                </c:pt>
                <c:pt idx="6">
                  <c:v>32.4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16-4E31-A4ED-270F0E5ED3FC}"/>
            </c:ext>
          </c:extLst>
        </c:ser>
        <c:ser>
          <c:idx val="6"/>
          <c:order val="6"/>
          <c:tx>
            <c:strRef>
              <c:f>Foglio1!$A$8</c:f>
              <c:strCache>
                <c:ptCount val="1"/>
                <c:pt idx="0">
                  <c:v>Middle East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Foglio1!$B$8:$H$8</c:f>
              <c:numCache>
                <c:formatCode>General</c:formatCode>
                <c:ptCount val="7"/>
                <c:pt idx="0">
                  <c:v>233.9</c:v>
                </c:pt>
                <c:pt idx="1">
                  <c:v>220.1</c:v>
                </c:pt>
                <c:pt idx="2">
                  <c:v>228.4</c:v>
                </c:pt>
                <c:pt idx="3">
                  <c:v>236.1</c:v>
                </c:pt>
                <c:pt idx="4">
                  <c:v>228.7</c:v>
                </c:pt>
                <c:pt idx="5">
                  <c:v>221.4</c:v>
                </c:pt>
                <c:pt idx="6">
                  <c:v>225.3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416-4E31-A4ED-270F0E5ED3FC}"/>
            </c:ext>
          </c:extLst>
        </c:ser>
        <c:ser>
          <c:idx val="7"/>
          <c:order val="7"/>
          <c:tx>
            <c:strRef>
              <c:f>Foglio1!$A$9</c:f>
              <c:strCache>
                <c:ptCount val="1"/>
                <c:pt idx="0">
                  <c:v>Asia</c:v>
                </c:pt>
              </c:strCache>
            </c:strRef>
          </c:tx>
          <c:spPr>
            <a:ln w="349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Foglio1!$B$9:$H$9</c:f>
              <c:numCache>
                <c:formatCode>General</c:formatCode>
                <c:ptCount val="7"/>
                <c:pt idx="0">
                  <c:v>193.3</c:v>
                </c:pt>
                <c:pt idx="1">
                  <c:v>209.1</c:v>
                </c:pt>
                <c:pt idx="2">
                  <c:v>226.8</c:v>
                </c:pt>
                <c:pt idx="3">
                  <c:v>242.9</c:v>
                </c:pt>
                <c:pt idx="4">
                  <c:v>247.5</c:v>
                </c:pt>
                <c:pt idx="5">
                  <c:v>266.39999999999998</c:v>
                </c:pt>
                <c:pt idx="6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416-4E31-A4ED-270F0E5ED3FC}"/>
            </c:ext>
          </c:extLst>
        </c:ser>
        <c:ser>
          <c:idx val="8"/>
          <c:order val="8"/>
          <c:tx>
            <c:strRef>
              <c:f>Foglio1!$A$10</c:f>
              <c:strCache>
                <c:ptCount val="1"/>
                <c:pt idx="0">
                  <c:v>Australia and New Zealand</c:v>
                </c:pt>
              </c:strCache>
            </c:strRef>
          </c:tx>
          <c:spPr>
            <a:ln w="34925" cap="rnd">
              <a:solidFill>
                <a:schemeClr val="accent3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Foglio1!$B$10:$H$10</c:f>
              <c:numCache>
                <c:formatCode>General</c:formatCode>
                <c:ptCount val="7"/>
                <c:pt idx="0">
                  <c:v>321.2</c:v>
                </c:pt>
                <c:pt idx="1">
                  <c:v>223.9</c:v>
                </c:pt>
                <c:pt idx="2">
                  <c:v>287.7</c:v>
                </c:pt>
                <c:pt idx="3">
                  <c:v>247.6</c:v>
                </c:pt>
                <c:pt idx="4">
                  <c:v>261.5</c:v>
                </c:pt>
                <c:pt idx="5">
                  <c:v>234.3</c:v>
                </c:pt>
                <c:pt idx="6">
                  <c:v>258.7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416-4E31-A4ED-270F0E5ED3FC}"/>
            </c:ext>
          </c:extLst>
        </c:ser>
        <c:ser>
          <c:idx val="9"/>
          <c:order val="9"/>
          <c:tx>
            <c:strRef>
              <c:f>Foglio1!$A$11</c:f>
              <c:strCache>
                <c:ptCount val="1"/>
                <c:pt idx="0">
                  <c:v>World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Foglio1!$B$1:$H$1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Foglio1!$B$11:$H$11</c:f>
              <c:numCache>
                <c:formatCode>General</c:formatCode>
                <c:ptCount val="7"/>
                <c:pt idx="0">
                  <c:v>185.2</c:v>
                </c:pt>
                <c:pt idx="1">
                  <c:v>171.7</c:v>
                </c:pt>
                <c:pt idx="2">
                  <c:v>193</c:v>
                </c:pt>
                <c:pt idx="3">
                  <c:v>205.8</c:v>
                </c:pt>
                <c:pt idx="4">
                  <c:v>207.4</c:v>
                </c:pt>
                <c:pt idx="5">
                  <c:v>217.8</c:v>
                </c:pt>
                <c:pt idx="6">
                  <c:v>216.6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416-4E31-A4ED-270F0E5ED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739712"/>
        <c:axId val="395702848"/>
      </c:lineChart>
      <c:catAx>
        <c:axId val="39573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5702848"/>
        <c:crosses val="autoZero"/>
        <c:auto val="1"/>
        <c:lblAlgn val="ctr"/>
        <c:lblOffset val="100"/>
        <c:noMultiLvlLbl val="0"/>
      </c:catAx>
      <c:valAx>
        <c:axId val="39570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573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255442987546328E-3"/>
          <c:y val="0.8786011227949857"/>
          <c:w val="0.98677201352780797"/>
          <c:h val="0.11036439284849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tx1">
            <a:lumMod val="50000"/>
            <a:lumOff val="50000"/>
          </a:schemeClr>
        </a:gs>
        <a:gs pos="35000">
          <a:schemeClr val="bg1">
            <a:lumMod val="75000"/>
          </a:schemeClr>
        </a:gs>
        <a:gs pos="100000">
          <a:schemeClr val="tx1">
            <a:lumMod val="75000"/>
            <a:lumOff val="25000"/>
          </a:schemeClr>
        </a:gs>
      </a:gsLst>
      <a:lin ang="27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(4)'!$C$1</c:f>
              <c:strCache>
                <c:ptCount val="1"/>
                <c:pt idx="0">
                  <c:v>lavoratori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'Foglio6 (4)'!$A$22:$A$36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'Foglio6 (4)'!$C$22:$C$36</c:f>
              <c:numCache>
                <c:formatCode>0%</c:formatCode>
                <c:ptCount val="15"/>
                <c:pt idx="0">
                  <c:v>0.98</c:v>
                </c:pt>
                <c:pt idx="1">
                  <c:v>0.97</c:v>
                </c:pt>
                <c:pt idx="2">
                  <c:v>0.9</c:v>
                </c:pt>
                <c:pt idx="3">
                  <c:v>0.88</c:v>
                </c:pt>
                <c:pt idx="4">
                  <c:v>0.87</c:v>
                </c:pt>
                <c:pt idx="5">
                  <c:v>0.84</c:v>
                </c:pt>
                <c:pt idx="6">
                  <c:v>0.83</c:v>
                </c:pt>
                <c:pt idx="7">
                  <c:v>0.75</c:v>
                </c:pt>
                <c:pt idx="8">
                  <c:v>0.77</c:v>
                </c:pt>
                <c:pt idx="9">
                  <c:v>0.75</c:v>
                </c:pt>
                <c:pt idx="10">
                  <c:v>0.74</c:v>
                </c:pt>
                <c:pt idx="11">
                  <c:v>0.73</c:v>
                </c:pt>
                <c:pt idx="12">
                  <c:v>0.78</c:v>
                </c:pt>
                <c:pt idx="13">
                  <c:v>0.77</c:v>
                </c:pt>
                <c:pt idx="14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A0-4307-8803-B478767B3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8865912"/>
        <c:axId val="528880672"/>
      </c:lineChart>
      <c:catAx>
        <c:axId val="528865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8880672"/>
        <c:crosses val="autoZero"/>
        <c:auto val="1"/>
        <c:lblAlgn val="ctr"/>
        <c:lblOffset val="100"/>
        <c:noMultiLvlLbl val="0"/>
      </c:catAx>
      <c:valAx>
        <c:axId val="528880672"/>
        <c:scaling>
          <c:orientation val="minMax"/>
          <c:max val="1"/>
          <c:min val="0.4"/>
        </c:scaling>
        <c:delete val="0"/>
        <c:axPos val="l"/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886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'Foglio6 (4)'!$B$1</c:f>
              <c:strCache>
                <c:ptCount val="1"/>
                <c:pt idx="0">
                  <c:v>produzione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38100">
              <a:noFill/>
            </a:ln>
            <a:effectLst/>
          </c:spPr>
          <c:invertIfNegative val="0"/>
          <c:cat>
            <c:numRef>
              <c:f>'Foglio6 (4)'!$A$22:$A$36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'Foglio6 (4)'!$B$22:$B$36</c:f>
              <c:numCache>
                <c:formatCode>_-* #,##0_-;\-* #,##0_-;_-* "-"??_-;_-@_-</c:formatCode>
                <c:ptCount val="15"/>
                <c:pt idx="0">
                  <c:v>160</c:v>
                </c:pt>
                <c:pt idx="1">
                  <c:v>210</c:v>
                </c:pt>
                <c:pt idx="2">
                  <c:v>310</c:v>
                </c:pt>
                <c:pt idx="3">
                  <c:v>350</c:v>
                </c:pt>
                <c:pt idx="4">
                  <c:v>420</c:v>
                </c:pt>
                <c:pt idx="5">
                  <c:v>580</c:v>
                </c:pt>
                <c:pt idx="6">
                  <c:v>650</c:v>
                </c:pt>
                <c:pt idx="7">
                  <c:v>700</c:v>
                </c:pt>
                <c:pt idx="8">
                  <c:v>820</c:v>
                </c:pt>
                <c:pt idx="9">
                  <c:v>900</c:v>
                </c:pt>
                <c:pt idx="10">
                  <c:v>980</c:v>
                </c:pt>
                <c:pt idx="11">
                  <c:v>1050</c:v>
                </c:pt>
                <c:pt idx="12">
                  <c:v>1070</c:v>
                </c:pt>
                <c:pt idx="13">
                  <c:v>1090</c:v>
                </c:pt>
                <c:pt idx="14">
                  <c:v>1085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8-46E0-A7B9-0357BFA695C0}"/>
            </c:ext>
          </c:extLst>
        </c:ser>
        <c:ser>
          <c:idx val="1"/>
          <c:order val="1"/>
          <c:tx>
            <c:v>xxx</c:v>
          </c:tx>
          <c:spPr>
            <a:solidFill>
              <a:schemeClr val="tx1"/>
            </a:solidFill>
            <a:ln w="38100">
              <a:noFill/>
            </a:ln>
            <a:effectLst/>
          </c:spPr>
          <c:invertIfNegative val="0"/>
          <c:cat>
            <c:numRef>
              <c:f>'Foglio6 (4)'!$A$22:$A$36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'Foglio6 (4)'!$D$22:$D$36</c:f>
              <c:numCache>
                <c:formatCode>_-* #,##0_-;\-* #,##0_-;_-* "-"??_-;_-@_-</c:formatCode>
                <c:ptCount val="15"/>
                <c:pt idx="0">
                  <c:v>150</c:v>
                </c:pt>
                <c:pt idx="1">
                  <c:v>180</c:v>
                </c:pt>
                <c:pt idx="2">
                  <c:v>220</c:v>
                </c:pt>
                <c:pt idx="3">
                  <c:v>270</c:v>
                </c:pt>
                <c:pt idx="4">
                  <c:v>350</c:v>
                </c:pt>
                <c:pt idx="5">
                  <c:v>405</c:v>
                </c:pt>
                <c:pt idx="6">
                  <c:v>490</c:v>
                </c:pt>
                <c:pt idx="7">
                  <c:v>510</c:v>
                </c:pt>
                <c:pt idx="8">
                  <c:v>570</c:v>
                </c:pt>
                <c:pt idx="9">
                  <c:v>640</c:v>
                </c:pt>
                <c:pt idx="10">
                  <c:v>675</c:v>
                </c:pt>
                <c:pt idx="11">
                  <c:v>720</c:v>
                </c:pt>
                <c:pt idx="12">
                  <c:v>830</c:v>
                </c:pt>
                <c:pt idx="13">
                  <c:v>850</c:v>
                </c:pt>
                <c:pt idx="14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8-46E0-A7B9-0357BFA69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890192"/>
        <c:axId val="541889864"/>
      </c:bar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  <c:max val="15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'Foglio6 (9)'!$D$50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'Foglio6 (9)'!$B$51:$B$62</c:f>
              <c:strCache>
                <c:ptCount val="12"/>
                <c:pt idx="0">
                  <c:v>semilavorati</c:v>
                </c:pt>
                <c:pt idx="1">
                  <c:v>profilati lunghi</c:v>
                </c:pt>
                <c:pt idx="2">
                  <c:v>barre</c:v>
                </c:pt>
                <c:pt idx="3">
                  <c:v>vergella</c:v>
                </c:pt>
                <c:pt idx="4">
                  <c:v>lamiere carb. st.</c:v>
                </c:pt>
                <c:pt idx="5">
                  <c:v>coils laminati a caldo</c:v>
                </c:pt>
                <c:pt idx="6">
                  <c:v>coils laminati a freddo</c:v>
                </c:pt>
                <c:pt idx="7">
                  <c:v>lamiere zincate</c:v>
                </c:pt>
                <c:pt idx="8">
                  <c:v>altre lamiere rivestite</c:v>
                </c:pt>
                <c:pt idx="9">
                  <c:v>magnetici</c:v>
                </c:pt>
                <c:pt idx="10">
                  <c:v>legati piani</c:v>
                </c:pt>
                <c:pt idx="11">
                  <c:v>tubi / condotte</c:v>
                </c:pt>
              </c:strCache>
            </c:strRef>
          </c:cat>
          <c:val>
            <c:numRef>
              <c:f>'Foglio6 (9)'!$D$51:$D$62</c:f>
              <c:numCache>
                <c:formatCode>0%</c:formatCode>
                <c:ptCount val="12"/>
                <c:pt idx="0">
                  <c:v>0.02</c:v>
                </c:pt>
                <c:pt idx="1">
                  <c:v>0.04</c:v>
                </c:pt>
                <c:pt idx="2">
                  <c:v>0.2</c:v>
                </c:pt>
                <c:pt idx="3">
                  <c:v>0.1</c:v>
                </c:pt>
                <c:pt idx="4">
                  <c:v>0.01</c:v>
                </c:pt>
                <c:pt idx="5">
                  <c:v>0.02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0.2</c:v>
                </c:pt>
                <c:pt idx="10">
                  <c:v>0.16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1-4023-8B34-CBA03B29F04A}"/>
            </c:ext>
          </c:extLst>
        </c:ser>
        <c:ser>
          <c:idx val="0"/>
          <c:order val="1"/>
          <c:tx>
            <c:strRef>
              <c:f>'Foglio6 (9)'!$C$50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strRef>
              <c:f>'Foglio6 (9)'!$B$51:$B$62</c:f>
              <c:strCache>
                <c:ptCount val="12"/>
                <c:pt idx="0">
                  <c:v>semilavorati</c:v>
                </c:pt>
                <c:pt idx="1">
                  <c:v>profilati lunghi</c:v>
                </c:pt>
                <c:pt idx="2">
                  <c:v>barre</c:v>
                </c:pt>
                <c:pt idx="3">
                  <c:v>vergella</c:v>
                </c:pt>
                <c:pt idx="4">
                  <c:v>lamiere carb. st.</c:v>
                </c:pt>
                <c:pt idx="5">
                  <c:v>coils laminati a caldo</c:v>
                </c:pt>
                <c:pt idx="6">
                  <c:v>coils laminati a freddo</c:v>
                </c:pt>
                <c:pt idx="7">
                  <c:v>lamiere zincate</c:v>
                </c:pt>
                <c:pt idx="8">
                  <c:v>altre lamiere rivestite</c:v>
                </c:pt>
                <c:pt idx="9">
                  <c:v>magnetici</c:v>
                </c:pt>
                <c:pt idx="10">
                  <c:v>legati piani</c:v>
                </c:pt>
                <c:pt idx="11">
                  <c:v>tubi / condotte</c:v>
                </c:pt>
              </c:strCache>
            </c:strRef>
          </c:cat>
          <c:val>
            <c:numRef>
              <c:f>'Foglio6 (9)'!$C$51:$C$62</c:f>
              <c:numCache>
                <c:formatCode>0%</c:formatCode>
                <c:ptCount val="12"/>
                <c:pt idx="0">
                  <c:v>0.28999999999999998</c:v>
                </c:pt>
                <c:pt idx="1">
                  <c:v>0.02</c:v>
                </c:pt>
                <c:pt idx="2">
                  <c:v>0.1</c:v>
                </c:pt>
                <c:pt idx="3">
                  <c:v>0.12</c:v>
                </c:pt>
                <c:pt idx="4">
                  <c:v>0.04</c:v>
                </c:pt>
                <c:pt idx="5">
                  <c:v>0.18</c:v>
                </c:pt>
                <c:pt idx="6">
                  <c:v>0.03</c:v>
                </c:pt>
                <c:pt idx="7">
                  <c:v>0.03</c:v>
                </c:pt>
                <c:pt idx="8">
                  <c:v>0.01</c:v>
                </c:pt>
                <c:pt idx="9">
                  <c:v>0.02</c:v>
                </c:pt>
                <c:pt idx="10">
                  <c:v>0.12</c:v>
                </c:pt>
                <c:pt idx="1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41-4023-8B34-CBA03B29F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axId val="205301200"/>
        <c:axId val="205301528"/>
      </c:barChart>
      <c:catAx>
        <c:axId val="20530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301528"/>
        <c:crosses val="autoZero"/>
        <c:auto val="1"/>
        <c:lblAlgn val="ctr"/>
        <c:lblOffset val="100"/>
        <c:noMultiLvlLbl val="0"/>
      </c:catAx>
      <c:valAx>
        <c:axId val="205301528"/>
        <c:scaling>
          <c:orientation val="minMax"/>
          <c:max val="0.3000000000000000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30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4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7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0E3-405A-B4E8-B11CA1E848D5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0E3-405A-B4E8-B11CA1E848D5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0E3-405A-B4E8-B11CA1E848D5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0E3-405A-B4E8-B11CA1E848D5}"/>
              </c:ext>
            </c:extLst>
          </c:dPt>
          <c:dPt>
            <c:idx val="4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0E3-405A-B4E8-B11CA1E848D5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50E3-405A-B4E8-B11CA1E848D5}"/>
              </c:ext>
            </c:extLst>
          </c:dPt>
          <c:dPt>
            <c:idx val="6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50E3-405A-B4E8-B11CA1E848D5}"/>
              </c:ext>
            </c:extLst>
          </c:dPt>
          <c:dPt>
            <c:idx val="7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50E3-405A-B4E8-B11CA1E848D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50E3-405A-B4E8-B11CA1E848D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E3-405A-B4E8-B11CA1E848D5}"/>
                </c:ext>
              </c:extLst>
            </c:dLbl>
            <c:dLbl>
              <c:idx val="1"/>
              <c:layout>
                <c:manualLayout>
                  <c:x val="0"/>
                  <c:y val="2.02799869318992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02846909553269"/>
                      <c:h val="8.32663481396958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0E3-405A-B4E8-B11CA1E848D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E3-405A-B4E8-B11CA1E848D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E3-405A-B4E8-B11CA1E848D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E3-405A-B4E8-B11CA1E848D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E3-405A-B4E8-B11CA1E848D5}"/>
                </c:ext>
              </c:extLst>
            </c:dLbl>
            <c:dLbl>
              <c:idx val="6"/>
              <c:layout>
                <c:manualLayout>
                  <c:x val="-6.2645690280693795E-3"/>
                  <c:y val="-6.48934033236791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0E3-405A-B4E8-B11CA1E848D5}"/>
                </c:ext>
              </c:extLst>
            </c:dLbl>
            <c:dLbl>
              <c:idx val="7"/>
              <c:layout>
                <c:manualLayout>
                  <c:x val="5.1920616565131868E-2"/>
                  <c:y val="-0.130115744666174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0E3-405A-B4E8-B11CA1E848D5}"/>
                </c:ext>
              </c:extLst>
            </c:dLbl>
            <c:dLbl>
              <c:idx val="8"/>
              <c:layout>
                <c:manualLayout>
                  <c:x val="9.3968535421040694E-2"/>
                  <c:y val="-0.105451780400978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0E3-405A-B4E8-B11CA1E848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Foglio1!$A$1:$A$9</c:f>
              <c:strCache>
                <c:ptCount val="9"/>
                <c:pt idx="0">
                  <c:v>Edilizia</c:v>
                </c:pt>
                <c:pt idx="1">
                  <c:v>Infrastrutture</c:v>
                </c:pt>
                <c:pt idx="2">
                  <c:v>Trasporti</c:v>
                </c:pt>
                <c:pt idx="3">
                  <c:v>Energia</c:v>
                </c:pt>
                <c:pt idx="4">
                  <c:v>Macchinari</c:v>
                </c:pt>
                <c:pt idx="5">
                  <c:v>Automobili</c:v>
                </c:pt>
                <c:pt idx="6">
                  <c:v>Cantieristica navale</c:v>
                </c:pt>
                <c:pt idx="7">
                  <c:v>Beni domestici durevoli</c:v>
                </c:pt>
                <c:pt idx="8">
                  <c:v>Altro</c:v>
                </c:pt>
              </c:strCache>
            </c:strRef>
          </c:cat>
          <c:val>
            <c:numRef>
              <c:f>Foglio1!$B$1:$B$9</c:f>
              <c:numCache>
                <c:formatCode>0%</c:formatCode>
                <c:ptCount val="9"/>
                <c:pt idx="0">
                  <c:v>0.26</c:v>
                </c:pt>
                <c:pt idx="1">
                  <c:v>0.2</c:v>
                </c:pt>
                <c:pt idx="2">
                  <c:v>0.06</c:v>
                </c:pt>
                <c:pt idx="3">
                  <c:v>0.08</c:v>
                </c:pt>
                <c:pt idx="4">
                  <c:v>0.17</c:v>
                </c:pt>
                <c:pt idx="5">
                  <c:v>7.0000000000000007E-2</c:v>
                </c:pt>
                <c:pt idx="6">
                  <c:v>0.03</c:v>
                </c:pt>
                <c:pt idx="7">
                  <c:v>0.04</c:v>
                </c:pt>
                <c:pt idx="8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0E3-405A-B4E8-B11CA1E848D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4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7"/>
          <c:dPt>
            <c:idx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>
                    <a:lumMod val="75000"/>
                    <a:lumOff val="2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94-4123-A6B9-30DBE57836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694-4123-A6B9-30DBE57836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694-4123-A6B9-30DBE57836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694-4123-A6B9-30DBE578366C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694-4123-A6B9-30DBE578366C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6694-4123-A6B9-30DBE578366C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6694-4123-A6B9-30DBE57836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6694-4123-A6B9-30DBE57836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6694-4123-A6B9-30DBE578366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6694-4123-A6B9-30DBE578366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694-4123-A6B9-30DBE578366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694-4123-A6B9-30DBE578366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694-4123-A6B9-30DBE578366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694-4123-A6B9-30DBE578366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694-4123-A6B9-30DBE578366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694-4123-A6B9-30DBE578366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694-4123-A6B9-30DBE578366C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694-4123-A6B9-30DBE578366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694-4123-A6B9-30DBE578366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694-4123-A6B9-30DBE57836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'Foglio1 (2)'!$A$1:$A$10</c:f>
              <c:strCache>
                <c:ptCount val="10"/>
                <c:pt idx="0">
                  <c:v>Cina</c:v>
                </c:pt>
                <c:pt idx="1">
                  <c:v>Sud Corea</c:v>
                </c:pt>
                <c:pt idx="2">
                  <c:v>India</c:v>
                </c:pt>
                <c:pt idx="3">
                  <c:v>Giappone</c:v>
                </c:pt>
                <c:pt idx="4">
                  <c:v>USA</c:v>
                </c:pt>
                <c:pt idx="5">
                  <c:v>Brasile</c:v>
                </c:pt>
                <c:pt idx="6">
                  <c:v>Europa 28</c:v>
                </c:pt>
                <c:pt idx="7">
                  <c:v>Ucraina</c:v>
                </c:pt>
                <c:pt idx="8">
                  <c:v>Russia</c:v>
                </c:pt>
                <c:pt idx="9">
                  <c:v>Resto del mondo</c:v>
                </c:pt>
              </c:strCache>
            </c:strRef>
          </c:cat>
          <c:val>
            <c:numRef>
              <c:f>'Foglio1 (2)'!$C$1:$C$10</c:f>
              <c:numCache>
                <c:formatCode>General</c:formatCode>
                <c:ptCount val="10"/>
                <c:pt idx="0">
                  <c:v>49.5</c:v>
                </c:pt>
                <c:pt idx="1">
                  <c:v>4.3</c:v>
                </c:pt>
                <c:pt idx="2">
                  <c:v>5.5</c:v>
                </c:pt>
                <c:pt idx="3">
                  <c:v>6.5</c:v>
                </c:pt>
                <c:pt idx="4">
                  <c:v>4.9000000000000004</c:v>
                </c:pt>
                <c:pt idx="5">
                  <c:v>2</c:v>
                </c:pt>
                <c:pt idx="6">
                  <c:v>10.199999999999999</c:v>
                </c:pt>
                <c:pt idx="7">
                  <c:v>1.4</c:v>
                </c:pt>
                <c:pt idx="8">
                  <c:v>4.4000000000000004</c:v>
                </c:pt>
                <c:pt idx="9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694-4123-A6B9-30DBE578366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05819651378348"/>
          <c:y val="8.4807100974566854E-2"/>
          <c:w val="0.82927303087946547"/>
          <c:h val="0.83038579805086632"/>
        </c:manualLayout>
      </c:layout>
      <c:pie3DChart>
        <c:varyColors val="1"/>
        <c:ser>
          <c:idx val="0"/>
          <c:order val="0"/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27"/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DCD2-443C-9950-E93D5D605BB0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DCD2-443C-9950-E93D5D605BB0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DCD2-443C-9950-E93D5D605BB0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DCD2-443C-9950-E93D5D605BB0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DCD2-443C-9950-E93D5D605BB0}"/>
              </c:ext>
            </c:extLst>
          </c:dPt>
          <c:dPt>
            <c:idx val="5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DCD2-443C-9950-E93D5D605BB0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D-DCD2-443C-9950-E93D5D605BB0}"/>
              </c:ext>
            </c:extLst>
          </c:dPt>
          <c:dPt>
            <c:idx val="7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F-DCD2-443C-9950-E93D5D605BB0}"/>
              </c:ext>
            </c:extLst>
          </c:dPt>
          <c:dLbls>
            <c:dLbl>
              <c:idx val="2"/>
              <c:layout>
                <c:manualLayout>
                  <c:x val="3.1177492894232033E-2"/>
                  <c:y val="1.41954342437625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D2-443C-9950-E93D5D605BB0}"/>
                </c:ext>
              </c:extLst>
            </c:dLbl>
            <c:dLbl>
              <c:idx val="3"/>
              <c:layout>
                <c:manualLayout>
                  <c:x val="0"/>
                  <c:y val="-7.85919278916650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D2-443C-9950-E93D5D605BB0}"/>
                </c:ext>
              </c:extLst>
            </c:dLbl>
            <c:dLbl>
              <c:idx val="4"/>
              <c:layout>
                <c:manualLayout>
                  <c:x val="2.2863494789103492E-2"/>
                  <c:y val="-1.825127259912333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D2-443C-9950-E93D5D605BB0}"/>
                </c:ext>
              </c:extLst>
            </c:dLbl>
            <c:dLbl>
              <c:idx val="5"/>
              <c:layout>
                <c:manualLayout>
                  <c:x val="-3.4698340162649992E-2"/>
                  <c:y val="-4.44382560086686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D2-443C-9950-E93D5D605BB0}"/>
                </c:ext>
              </c:extLst>
            </c:dLbl>
            <c:dLbl>
              <c:idx val="6"/>
              <c:layout>
                <c:manualLayout>
                  <c:x val="5.4385658549662388E-2"/>
                  <c:y val="-0.1245832186973509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CD2-443C-9950-E93D5D605BB0}"/>
                </c:ext>
              </c:extLst>
            </c:dLbl>
            <c:dLbl>
              <c:idx val="7"/>
              <c:layout>
                <c:manualLayout>
                  <c:x val="0.14241436868359134"/>
                  <c:y val="-9.32384543934549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CD2-443C-9950-E93D5D605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Foglio2!$A$1:$A$8</c:f>
              <c:strCache>
                <c:ptCount val="8"/>
                <c:pt idx="0">
                  <c:v>Costruzioni</c:v>
                </c:pt>
                <c:pt idx="1">
                  <c:v>Automotive</c:v>
                </c:pt>
                <c:pt idx="2">
                  <c:v>Macchinari</c:v>
                </c:pt>
                <c:pt idx="3">
                  <c:v>Manufatti in metallo</c:v>
                </c:pt>
                <c:pt idx="4">
                  <c:v>Tubi</c:v>
                </c:pt>
                <c:pt idx="5">
                  <c:v>Beni di uso domestico</c:v>
                </c:pt>
                <c:pt idx="6">
                  <c:v>Altro - Trasporti</c:v>
                </c:pt>
                <c:pt idx="7">
                  <c:v>Varii</c:v>
                </c:pt>
              </c:strCache>
            </c:strRef>
          </c:cat>
          <c:val>
            <c:numRef>
              <c:f>Foglio2!$B$1:$B$8</c:f>
              <c:numCache>
                <c:formatCode>0.00%</c:formatCode>
                <c:ptCount val="8"/>
                <c:pt idx="0">
                  <c:v>0.34699999999999998</c:v>
                </c:pt>
                <c:pt idx="1">
                  <c:v>0.17799999999999999</c:v>
                </c:pt>
                <c:pt idx="2">
                  <c:v>0.13900000000000001</c:v>
                </c:pt>
                <c:pt idx="3">
                  <c:v>0.13900000000000001</c:v>
                </c:pt>
                <c:pt idx="4">
                  <c:v>0.129</c:v>
                </c:pt>
                <c:pt idx="5">
                  <c:v>2.9000000000000001E-2</c:v>
                </c:pt>
                <c:pt idx="6">
                  <c:v>0.02</c:v>
                </c:pt>
                <c:pt idx="7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CD2-443C-9950-E93D5D605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69339874319493E-2"/>
          <c:y val="3.3931875085189182E-2"/>
          <c:w val="0.8724353216647871"/>
          <c:h val="0.84697724612932901"/>
        </c:manualLayout>
      </c:layout>
      <c:lineChart>
        <c:grouping val="standard"/>
        <c:varyColors val="0"/>
        <c:ser>
          <c:idx val="0"/>
          <c:order val="0"/>
          <c:tx>
            <c:strRef>
              <c:f>'Foglio6 (7)'!$B$1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'Foglio6 (7)'!$A$21:$A$36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'Foglio6 (7)'!$B$21:$B$36</c:f>
              <c:numCache>
                <c:formatCode>0.0%</c:formatCode>
                <c:ptCount val="16"/>
                <c:pt idx="0">
                  <c:v>0.05</c:v>
                </c:pt>
                <c:pt idx="1">
                  <c:v>0.03</c:v>
                </c:pt>
                <c:pt idx="2">
                  <c:v>0</c:v>
                </c:pt>
                <c:pt idx="3">
                  <c:v>0.02</c:v>
                </c:pt>
                <c:pt idx="4">
                  <c:v>2.5000000000000001E-2</c:v>
                </c:pt>
                <c:pt idx="5">
                  <c:v>2.4E-2</c:v>
                </c:pt>
                <c:pt idx="6">
                  <c:v>0.03</c:v>
                </c:pt>
                <c:pt idx="7">
                  <c:v>2.8000000000000001E-2</c:v>
                </c:pt>
                <c:pt idx="8">
                  <c:v>-3.5000000000000003E-2</c:v>
                </c:pt>
                <c:pt idx="9">
                  <c:v>-0.125</c:v>
                </c:pt>
                <c:pt idx="10">
                  <c:v>7.0000000000000007E-2</c:v>
                </c:pt>
                <c:pt idx="11">
                  <c:v>0.03</c:v>
                </c:pt>
                <c:pt idx="12">
                  <c:v>0</c:v>
                </c:pt>
                <c:pt idx="13">
                  <c:v>5.0000000000000001E-3</c:v>
                </c:pt>
                <c:pt idx="14">
                  <c:v>0.02</c:v>
                </c:pt>
                <c:pt idx="15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81-4B87-8625-EEF985E95FC5}"/>
            </c:ext>
          </c:extLst>
        </c:ser>
        <c:ser>
          <c:idx val="1"/>
          <c:order val="1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'Foglio6 (7)'!$C$21:$C$36</c:f>
              <c:numCache>
                <c:formatCode>0.0%</c:formatCode>
                <c:ptCount val="16"/>
                <c:pt idx="0">
                  <c:v>7.0000000000000007E-2</c:v>
                </c:pt>
                <c:pt idx="1">
                  <c:v>2.5000000000000001E-2</c:v>
                </c:pt>
                <c:pt idx="2">
                  <c:v>0.04</c:v>
                </c:pt>
                <c:pt idx="3">
                  <c:v>7.0000000000000007E-2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7.4999999999999997E-2</c:v>
                </c:pt>
                <c:pt idx="7">
                  <c:v>0.08</c:v>
                </c:pt>
                <c:pt idx="8">
                  <c:v>0.05</c:v>
                </c:pt>
                <c:pt idx="9">
                  <c:v>-0.02</c:v>
                </c:pt>
                <c:pt idx="10">
                  <c:v>0.1</c:v>
                </c:pt>
                <c:pt idx="11">
                  <c:v>7.0000000000000007E-2</c:v>
                </c:pt>
                <c:pt idx="12">
                  <c:v>0.04</c:v>
                </c:pt>
                <c:pt idx="13">
                  <c:v>3.6999999999999998E-2</c:v>
                </c:pt>
                <c:pt idx="14">
                  <c:v>3.3000000000000002E-2</c:v>
                </c:pt>
                <c:pt idx="15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81-4B87-8625-EEF985E95FC5}"/>
            </c:ext>
          </c:extLst>
        </c:ser>
        <c:ser>
          <c:idx val="2"/>
          <c:order val="2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'Foglio6 (7)'!$D$21:$D$36</c:f>
              <c:numCache>
                <c:formatCode>0.0%</c:formatCode>
                <c:ptCount val="16"/>
                <c:pt idx="0">
                  <c:v>0.12</c:v>
                </c:pt>
                <c:pt idx="1">
                  <c:v>0.09</c:v>
                </c:pt>
                <c:pt idx="2">
                  <c:v>0.14799999999999999</c:v>
                </c:pt>
                <c:pt idx="3">
                  <c:v>0.17</c:v>
                </c:pt>
                <c:pt idx="4">
                  <c:v>0.16800000000000001</c:v>
                </c:pt>
                <c:pt idx="5">
                  <c:v>0.16800000000000001</c:v>
                </c:pt>
                <c:pt idx="6">
                  <c:v>0.17</c:v>
                </c:pt>
                <c:pt idx="7">
                  <c:v>0.17499999999999999</c:v>
                </c:pt>
                <c:pt idx="8">
                  <c:v>0.123</c:v>
                </c:pt>
                <c:pt idx="9">
                  <c:v>0.12</c:v>
                </c:pt>
                <c:pt idx="10">
                  <c:v>0.155</c:v>
                </c:pt>
                <c:pt idx="11">
                  <c:v>0.14000000000000001</c:v>
                </c:pt>
                <c:pt idx="12">
                  <c:v>0.1</c:v>
                </c:pt>
                <c:pt idx="13">
                  <c:v>9.5000000000000001E-2</c:v>
                </c:pt>
                <c:pt idx="14">
                  <c:v>0.08</c:v>
                </c:pt>
                <c:pt idx="15">
                  <c:v>6.5000000000000002E-2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81-4B87-8625-EEF985E95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noMultiLvlLbl val="0"/>
      </c:catAx>
      <c:valAx>
        <c:axId val="54188986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'Foglio6 (8)'!$B$1</c:f>
              <c:strCache>
                <c:ptCount val="1"/>
                <c:pt idx="0">
                  <c:v>produzione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'Foglio6 (8)'!$A$21:$A$36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'Foglio6 (8)'!$B$21:$B$36</c:f>
              <c:numCache>
                <c:formatCode>0.0%</c:formatCode>
                <c:ptCount val="16"/>
                <c:pt idx="0">
                  <c:v>4.4999999999999998E-2</c:v>
                </c:pt>
                <c:pt idx="1">
                  <c:v>-0.01</c:v>
                </c:pt>
                <c:pt idx="2">
                  <c:v>-0.02</c:v>
                </c:pt>
                <c:pt idx="3">
                  <c:v>0.03</c:v>
                </c:pt>
                <c:pt idx="4">
                  <c:v>0.04</c:v>
                </c:pt>
                <c:pt idx="5">
                  <c:v>0.03</c:v>
                </c:pt>
                <c:pt idx="6">
                  <c:v>2.5000000000000001E-2</c:v>
                </c:pt>
                <c:pt idx="7">
                  <c:v>0</c:v>
                </c:pt>
                <c:pt idx="8">
                  <c:v>-2.5000000000000001E-2</c:v>
                </c:pt>
                <c:pt idx="9">
                  <c:v>-0.09</c:v>
                </c:pt>
                <c:pt idx="10">
                  <c:v>0.02</c:v>
                </c:pt>
                <c:pt idx="11">
                  <c:v>2.5000000000000001E-2</c:v>
                </c:pt>
                <c:pt idx="12">
                  <c:v>2.3E-2</c:v>
                </c:pt>
                <c:pt idx="13">
                  <c:v>0.02</c:v>
                </c:pt>
                <c:pt idx="14">
                  <c:v>2.5000000000000001E-2</c:v>
                </c:pt>
                <c:pt idx="15">
                  <c:v>2.1999999999999999E-2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AD-4CE2-BA16-59B275A2A933}"/>
            </c:ext>
          </c:extLst>
        </c:ser>
        <c:ser>
          <c:idx val="1"/>
          <c:order val="1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'Foglio6 (8)'!$C$21:$C$36</c:f>
              <c:numCache>
                <c:formatCode>0.0%</c:formatCode>
                <c:ptCount val="16"/>
                <c:pt idx="0">
                  <c:v>7.0000000000000007E-2</c:v>
                </c:pt>
                <c:pt idx="1">
                  <c:v>0.02</c:v>
                </c:pt>
                <c:pt idx="2">
                  <c:v>0.04</c:v>
                </c:pt>
                <c:pt idx="3">
                  <c:v>0.1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0.125</c:v>
                </c:pt>
                <c:pt idx="7">
                  <c:v>0.13</c:v>
                </c:pt>
                <c:pt idx="8">
                  <c:v>7.0000000000000007E-2</c:v>
                </c:pt>
                <c:pt idx="9">
                  <c:v>0.05</c:v>
                </c:pt>
                <c:pt idx="10">
                  <c:v>0.1</c:v>
                </c:pt>
                <c:pt idx="11">
                  <c:v>0.08</c:v>
                </c:pt>
                <c:pt idx="12">
                  <c:v>7.4999999999999997E-2</c:v>
                </c:pt>
                <c:pt idx="13">
                  <c:v>7.0000000000000007E-2</c:v>
                </c:pt>
                <c:pt idx="14">
                  <c:v>0.05</c:v>
                </c:pt>
                <c:pt idx="15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AD-4CE2-BA16-59B275A2A933}"/>
            </c:ext>
          </c:extLst>
        </c:ser>
        <c:ser>
          <c:idx val="2"/>
          <c:order val="2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'Foglio6 (8)'!$D$21:$D$36</c:f>
              <c:numCache>
                <c:formatCode>0.0%</c:formatCode>
                <c:ptCount val="16"/>
                <c:pt idx="0">
                  <c:v>0.11</c:v>
                </c:pt>
                <c:pt idx="1">
                  <c:v>0.08</c:v>
                </c:pt>
                <c:pt idx="2">
                  <c:v>0.125</c:v>
                </c:pt>
                <c:pt idx="3">
                  <c:v>0.17</c:v>
                </c:pt>
                <c:pt idx="4">
                  <c:v>0.122</c:v>
                </c:pt>
                <c:pt idx="5">
                  <c:v>0.123</c:v>
                </c:pt>
                <c:pt idx="6">
                  <c:v>0.125</c:v>
                </c:pt>
                <c:pt idx="7">
                  <c:v>0.13</c:v>
                </c:pt>
                <c:pt idx="8">
                  <c:v>0.09</c:v>
                </c:pt>
                <c:pt idx="9">
                  <c:v>0.22500000000000001</c:v>
                </c:pt>
                <c:pt idx="10">
                  <c:v>0.12</c:v>
                </c:pt>
                <c:pt idx="11">
                  <c:v>7.8E-2</c:v>
                </c:pt>
                <c:pt idx="12">
                  <c:v>0.08</c:v>
                </c:pt>
                <c:pt idx="13">
                  <c:v>0.09</c:v>
                </c:pt>
                <c:pt idx="14">
                  <c:v>7.4999999999999997E-2</c:v>
                </c:pt>
                <c:pt idx="15">
                  <c:v>4.8000000000000001E-2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AD-4CE2-BA16-59B275A2A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890192"/>
        <c:axId val="541889864"/>
      </c:lineChart>
      <c:catAx>
        <c:axId val="54189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t" anchorCtr="0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89864"/>
        <c:crosses val="autoZero"/>
        <c:auto val="1"/>
        <c:lblAlgn val="ctr"/>
        <c:lblOffset val="100"/>
        <c:tickLblSkip val="1"/>
        <c:noMultiLvlLbl val="0"/>
      </c:catAx>
      <c:valAx>
        <c:axId val="54188986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18901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sz="2400" b="1" i="0" u="none" strike="noStrike" baseline="0" dirty="0">
                <a:solidFill>
                  <a:sysClr val="windowText" lastClr="000000"/>
                </a:solidFill>
              </a:rPr>
              <a:t>ANDAMENTO DEL PREZZO DEL MINERALE DI FERRO</a:t>
            </a:r>
          </a:p>
          <a:p>
            <a:pPr>
              <a:defRPr sz="2400">
                <a:solidFill>
                  <a:sysClr val="windowText" lastClr="000000"/>
                </a:solidFill>
              </a:defRPr>
            </a:pPr>
            <a:r>
              <a:rPr lang="it-IT" sz="2400" b="1" i="0" u="none" strike="noStrike" baseline="0" dirty="0">
                <a:solidFill>
                  <a:sysClr val="windowText" lastClr="000000"/>
                </a:solidFill>
              </a:rPr>
              <a:t>DAL 1986 AL 2015</a:t>
            </a:r>
            <a:r>
              <a:rPr lang="it-IT" sz="1800" b="1" i="0" u="none" strike="noStrike" baseline="0" dirty="0">
                <a:solidFill>
                  <a:sysClr val="windowText" lastClr="000000"/>
                </a:solidFill>
              </a:rPr>
              <a:t> </a:t>
            </a:r>
            <a:r>
              <a:rPr lang="it-IT" sz="1800" b="0" i="0" u="none" strike="noStrike" baseline="0" dirty="0">
                <a:solidFill>
                  <a:sysClr val="windowText" lastClr="000000"/>
                </a:solidFill>
              </a:rPr>
              <a:t>(USD / tonnellate)</a:t>
            </a:r>
            <a:endParaRPr lang="it-IT" sz="2400" b="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Foglio1!$B$13</c:f>
              <c:strCache>
                <c:ptCount val="1"/>
                <c:pt idx="0">
                  <c:v>Price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Foglio1!$A$14:$A$43</c:f>
              <c:numCache>
                <c:formatCode>mmm\-yy</c:formatCode>
                <c:ptCount val="30"/>
                <c:pt idx="0">
                  <c:v>31472</c:v>
                </c:pt>
                <c:pt idx="1">
                  <c:v>31837</c:v>
                </c:pt>
                <c:pt idx="2">
                  <c:v>32203</c:v>
                </c:pt>
                <c:pt idx="3">
                  <c:v>32568</c:v>
                </c:pt>
                <c:pt idx="4">
                  <c:v>32933</c:v>
                </c:pt>
                <c:pt idx="5">
                  <c:v>33298</c:v>
                </c:pt>
                <c:pt idx="6">
                  <c:v>33664</c:v>
                </c:pt>
                <c:pt idx="7">
                  <c:v>34029</c:v>
                </c:pt>
                <c:pt idx="8">
                  <c:v>34394</c:v>
                </c:pt>
                <c:pt idx="9">
                  <c:v>34759</c:v>
                </c:pt>
                <c:pt idx="10">
                  <c:v>35125</c:v>
                </c:pt>
                <c:pt idx="11">
                  <c:v>35490</c:v>
                </c:pt>
                <c:pt idx="12">
                  <c:v>35855</c:v>
                </c:pt>
                <c:pt idx="13">
                  <c:v>36220</c:v>
                </c:pt>
                <c:pt idx="14">
                  <c:v>36586</c:v>
                </c:pt>
                <c:pt idx="15">
                  <c:v>36951</c:v>
                </c:pt>
                <c:pt idx="16">
                  <c:v>37316</c:v>
                </c:pt>
                <c:pt idx="17">
                  <c:v>37681</c:v>
                </c:pt>
                <c:pt idx="18">
                  <c:v>38047</c:v>
                </c:pt>
                <c:pt idx="19">
                  <c:v>38412</c:v>
                </c:pt>
                <c:pt idx="20">
                  <c:v>38777</c:v>
                </c:pt>
                <c:pt idx="21">
                  <c:v>39142</c:v>
                </c:pt>
                <c:pt idx="22">
                  <c:v>39508</c:v>
                </c:pt>
                <c:pt idx="23">
                  <c:v>39873</c:v>
                </c:pt>
                <c:pt idx="24">
                  <c:v>40238</c:v>
                </c:pt>
                <c:pt idx="25">
                  <c:v>40603</c:v>
                </c:pt>
                <c:pt idx="26">
                  <c:v>40969</c:v>
                </c:pt>
                <c:pt idx="27">
                  <c:v>41334</c:v>
                </c:pt>
                <c:pt idx="28">
                  <c:v>41699</c:v>
                </c:pt>
                <c:pt idx="29">
                  <c:v>42064</c:v>
                </c:pt>
              </c:numCache>
            </c:numRef>
          </c:cat>
          <c:val>
            <c:numRef>
              <c:f>Foglio1!$B$14:$B$43</c:f>
              <c:numCache>
                <c:formatCode>0.00</c:formatCode>
                <c:ptCount val="30"/>
                <c:pt idx="0">
                  <c:v>11.36</c:v>
                </c:pt>
                <c:pt idx="1">
                  <c:v>10.94</c:v>
                </c:pt>
                <c:pt idx="2" formatCode="General">
                  <c:v>10.51</c:v>
                </c:pt>
                <c:pt idx="3" formatCode="General">
                  <c:v>12.03</c:v>
                </c:pt>
                <c:pt idx="4" formatCode="General">
                  <c:v>14.05</c:v>
                </c:pt>
                <c:pt idx="5" formatCode="General">
                  <c:v>15.03</c:v>
                </c:pt>
                <c:pt idx="6" formatCode="General">
                  <c:v>14.31</c:v>
                </c:pt>
                <c:pt idx="7" formatCode="General">
                  <c:v>12.58</c:v>
                </c:pt>
                <c:pt idx="8" formatCode="General">
                  <c:v>11.45</c:v>
                </c:pt>
                <c:pt idx="9" formatCode="General">
                  <c:v>12.27</c:v>
                </c:pt>
                <c:pt idx="10" formatCode="General">
                  <c:v>12.97</c:v>
                </c:pt>
                <c:pt idx="11" formatCode="General">
                  <c:v>13.04</c:v>
                </c:pt>
                <c:pt idx="12" formatCode="General">
                  <c:v>13.41</c:v>
                </c:pt>
                <c:pt idx="13" formatCode="General">
                  <c:v>11.93</c:v>
                </c:pt>
                <c:pt idx="14" formatCode="General">
                  <c:v>12.45</c:v>
                </c:pt>
                <c:pt idx="15" formatCode="General">
                  <c:v>12.99</c:v>
                </c:pt>
                <c:pt idx="16" formatCode="General">
                  <c:v>12.68</c:v>
                </c:pt>
                <c:pt idx="17" formatCode="General">
                  <c:v>13.82</c:v>
                </c:pt>
                <c:pt idx="18" formatCode="General">
                  <c:v>16.39</c:v>
                </c:pt>
                <c:pt idx="19" formatCode="General">
                  <c:v>28.11</c:v>
                </c:pt>
                <c:pt idx="20" formatCode="General">
                  <c:v>33.450000000000003</c:v>
                </c:pt>
                <c:pt idx="21" formatCode="General">
                  <c:v>36.630000000000003</c:v>
                </c:pt>
                <c:pt idx="22" formatCode="General">
                  <c:v>60.8</c:v>
                </c:pt>
                <c:pt idx="23" formatCode="General">
                  <c:v>64.069999999999993</c:v>
                </c:pt>
                <c:pt idx="24" formatCode="General">
                  <c:v>139.77000000000001</c:v>
                </c:pt>
                <c:pt idx="25" formatCode="General">
                  <c:v>169.36</c:v>
                </c:pt>
                <c:pt idx="26" formatCode="General">
                  <c:v>144.66</c:v>
                </c:pt>
                <c:pt idx="27" formatCode="General">
                  <c:v>139.87</c:v>
                </c:pt>
                <c:pt idx="28" formatCode="General">
                  <c:v>111.83</c:v>
                </c:pt>
                <c:pt idx="29" formatCode="General">
                  <c:v>56.94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4C-4E0F-9B66-532EAFC7498D}"/>
            </c:ext>
          </c:extLst>
        </c:ser>
        <c:ser>
          <c:idx val="1"/>
          <c:order val="1"/>
          <c:tx>
            <c:v>xxx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Foglio1!$B$14:$B$43</c:f>
              <c:numCache>
                <c:formatCode>0.00</c:formatCode>
                <c:ptCount val="30"/>
                <c:pt idx="0">
                  <c:v>11.36</c:v>
                </c:pt>
                <c:pt idx="1">
                  <c:v>10.94</c:v>
                </c:pt>
                <c:pt idx="2" formatCode="General">
                  <c:v>10.51</c:v>
                </c:pt>
                <c:pt idx="3" formatCode="General">
                  <c:v>12.03</c:v>
                </c:pt>
                <c:pt idx="4" formatCode="General">
                  <c:v>14.05</c:v>
                </c:pt>
                <c:pt idx="5" formatCode="General">
                  <c:v>15.03</c:v>
                </c:pt>
                <c:pt idx="6" formatCode="General">
                  <c:v>14.31</c:v>
                </c:pt>
                <c:pt idx="7" formatCode="General">
                  <c:v>12.58</c:v>
                </c:pt>
                <c:pt idx="8" formatCode="General">
                  <c:v>11.45</c:v>
                </c:pt>
                <c:pt idx="9" formatCode="General">
                  <c:v>12.27</c:v>
                </c:pt>
                <c:pt idx="10" formatCode="General">
                  <c:v>12.97</c:v>
                </c:pt>
                <c:pt idx="11" formatCode="General">
                  <c:v>13.04</c:v>
                </c:pt>
                <c:pt idx="12" formatCode="General">
                  <c:v>13.41</c:v>
                </c:pt>
                <c:pt idx="13" formatCode="General">
                  <c:v>11.93</c:v>
                </c:pt>
                <c:pt idx="14" formatCode="General">
                  <c:v>12.45</c:v>
                </c:pt>
                <c:pt idx="15" formatCode="General">
                  <c:v>12.99</c:v>
                </c:pt>
                <c:pt idx="16" formatCode="General">
                  <c:v>12.68</c:v>
                </c:pt>
                <c:pt idx="17" formatCode="General">
                  <c:v>13.82</c:v>
                </c:pt>
                <c:pt idx="18" formatCode="General">
                  <c:v>16.39</c:v>
                </c:pt>
                <c:pt idx="19" formatCode="General">
                  <c:v>28.11</c:v>
                </c:pt>
                <c:pt idx="20" formatCode="General">
                  <c:v>33.450000000000003</c:v>
                </c:pt>
                <c:pt idx="21" formatCode="General">
                  <c:v>36.630000000000003</c:v>
                </c:pt>
                <c:pt idx="22" formatCode="General">
                  <c:v>60.8</c:v>
                </c:pt>
                <c:pt idx="23" formatCode="General">
                  <c:v>64.069999999999993</c:v>
                </c:pt>
                <c:pt idx="24" formatCode="General">
                  <c:v>139.77000000000001</c:v>
                </c:pt>
                <c:pt idx="25" formatCode="General">
                  <c:v>169.36</c:v>
                </c:pt>
                <c:pt idx="26" formatCode="General">
                  <c:v>144.66</c:v>
                </c:pt>
                <c:pt idx="27" formatCode="General">
                  <c:v>139.87</c:v>
                </c:pt>
                <c:pt idx="28" formatCode="General">
                  <c:v>111.83</c:v>
                </c:pt>
                <c:pt idx="29" formatCode="General">
                  <c:v>56.94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4C-4E0F-9B66-532EAFC74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739712"/>
        <c:axId val="395702848"/>
      </c:lineChart>
      <c:catAx>
        <c:axId val="3957397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5702848"/>
        <c:crosses val="autoZero"/>
        <c:auto val="0"/>
        <c:lblAlgn val="ctr"/>
        <c:lblOffset val="100"/>
        <c:noMultiLvlLbl val="1"/>
      </c:catAx>
      <c:valAx>
        <c:axId val="395702848"/>
        <c:scaling>
          <c:orientation val="minMax"/>
          <c:max val="200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573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tx1">
            <a:lumMod val="50000"/>
            <a:lumOff val="50000"/>
          </a:schemeClr>
        </a:gs>
        <a:gs pos="35000">
          <a:schemeClr val="bg1">
            <a:lumMod val="75000"/>
          </a:schemeClr>
        </a:gs>
        <a:gs pos="100000">
          <a:schemeClr val="tx1">
            <a:lumMod val="75000"/>
            <a:lumOff val="25000"/>
          </a:schemeClr>
        </a:gs>
      </a:gsLst>
      <a:lin ang="27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invertIfNegative val="0"/>
          <c:cat>
            <c:numRef>
              <c:f>'Foglio4 (2)'!$A$1:$A$10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'Foglio4 (2)'!$B$1:$B$10</c:f>
              <c:numCache>
                <c:formatCode>General</c:formatCode>
                <c:ptCount val="10"/>
                <c:pt idx="0">
                  <c:v>600</c:v>
                </c:pt>
                <c:pt idx="1">
                  <c:v>700</c:v>
                </c:pt>
                <c:pt idx="2">
                  <c:v>750</c:v>
                </c:pt>
                <c:pt idx="3">
                  <c:v>800</c:v>
                </c:pt>
                <c:pt idx="4">
                  <c:v>880</c:v>
                </c:pt>
                <c:pt idx="5">
                  <c:v>1000</c:v>
                </c:pt>
                <c:pt idx="6">
                  <c:v>1100</c:v>
                </c:pt>
                <c:pt idx="7">
                  <c:v>1170</c:v>
                </c:pt>
                <c:pt idx="8">
                  <c:v>1180</c:v>
                </c:pt>
                <c:pt idx="9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E1-4266-ADD4-479DC1475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554760"/>
        <c:axId val="525554104"/>
      </c:barChart>
      <c:catAx>
        <c:axId val="525554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5554104"/>
        <c:crosses val="autoZero"/>
        <c:auto val="1"/>
        <c:lblAlgn val="ctr"/>
        <c:lblOffset val="100"/>
        <c:noMultiLvlLbl val="0"/>
      </c:catAx>
      <c:valAx>
        <c:axId val="525554104"/>
        <c:scaling>
          <c:orientation val="minMax"/>
          <c:max val="1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555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032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'Foglio4 (2)'!$A$19:$A$28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'Foglio4 (2)'!$B$19:$B$28</c:f>
              <c:numCache>
                <c:formatCode>0%</c:formatCode>
                <c:ptCount val="10"/>
                <c:pt idx="0">
                  <c:v>0.54</c:v>
                </c:pt>
                <c:pt idx="1">
                  <c:v>0.53</c:v>
                </c:pt>
                <c:pt idx="2">
                  <c:v>0.57999999999999996</c:v>
                </c:pt>
                <c:pt idx="3">
                  <c:v>0.75</c:v>
                </c:pt>
                <c:pt idx="4">
                  <c:v>0.67</c:v>
                </c:pt>
                <c:pt idx="5">
                  <c:v>0.68</c:v>
                </c:pt>
                <c:pt idx="6">
                  <c:v>0.7</c:v>
                </c:pt>
                <c:pt idx="7">
                  <c:v>0.69</c:v>
                </c:pt>
                <c:pt idx="8">
                  <c:v>0.77</c:v>
                </c:pt>
                <c:pt idx="9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04-4AAE-9C16-351020AFA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027768"/>
        <c:axId val="584647384"/>
      </c:lineChart>
      <c:catAx>
        <c:axId val="52702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4647384"/>
        <c:crosses val="autoZero"/>
        <c:auto val="1"/>
        <c:lblAlgn val="ctr"/>
        <c:lblOffset val="100"/>
        <c:noMultiLvlLbl val="0"/>
      </c:catAx>
      <c:valAx>
        <c:axId val="584647384"/>
        <c:scaling>
          <c:orientation val="minMax"/>
          <c:max val="0.85000000000000009"/>
          <c:min val="0.4"/>
        </c:scaling>
        <c:delete val="0"/>
        <c:axPos val="l"/>
        <c:numFmt formatCode="0%" sourceLinked="1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7027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it-IT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B w="127000" h="254000"/>
            </a:sp3d>
          </c:spPr>
          <c:invertIfNegative val="0"/>
          <c:cat>
            <c:numRef>
              <c:f>'Foglio4 (2)'!$A$1:$A$10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'Foglio4 (2)'!$B$31:$B$40</c:f>
              <c:numCache>
                <c:formatCode>General</c:formatCode>
                <c:ptCount val="10"/>
                <c:pt idx="0">
                  <c:v>280</c:v>
                </c:pt>
                <c:pt idx="1">
                  <c:v>320</c:v>
                </c:pt>
                <c:pt idx="2">
                  <c:v>290</c:v>
                </c:pt>
                <c:pt idx="3">
                  <c:v>220</c:v>
                </c:pt>
                <c:pt idx="4">
                  <c:v>310</c:v>
                </c:pt>
                <c:pt idx="5">
                  <c:v>340</c:v>
                </c:pt>
                <c:pt idx="6">
                  <c:v>340</c:v>
                </c:pt>
                <c:pt idx="7">
                  <c:v>380</c:v>
                </c:pt>
                <c:pt idx="8">
                  <c:v>260</c:v>
                </c:pt>
                <c:pt idx="9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0-4F67-83B4-C24EAABAC3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554760"/>
        <c:axId val="525554104"/>
      </c:barChart>
      <c:catAx>
        <c:axId val="525554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5554104"/>
        <c:crosses val="autoZero"/>
        <c:auto val="1"/>
        <c:lblAlgn val="ctr"/>
        <c:lblOffset val="100"/>
        <c:noMultiLvlLbl val="0"/>
      </c:catAx>
      <c:valAx>
        <c:axId val="525554104"/>
        <c:scaling>
          <c:orientation val="minMax"/>
          <c:max val="1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555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cap="rnd">
              <a:solidFill>
                <a:schemeClr val="tx1"/>
              </a:solidFill>
              <a:beve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Foglio4!$A$1:$A$10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Foglio4!$B$1:$B$10</c:f>
              <c:numCache>
                <c:formatCode>General</c:formatCode>
                <c:ptCount val="10"/>
                <c:pt idx="0">
                  <c:v>450</c:v>
                </c:pt>
                <c:pt idx="1">
                  <c:v>560</c:v>
                </c:pt>
                <c:pt idx="2">
                  <c:v>580</c:v>
                </c:pt>
                <c:pt idx="3">
                  <c:v>600</c:v>
                </c:pt>
                <c:pt idx="4">
                  <c:v>680</c:v>
                </c:pt>
                <c:pt idx="5">
                  <c:v>750</c:v>
                </c:pt>
                <c:pt idx="6">
                  <c:v>780</c:v>
                </c:pt>
                <c:pt idx="7">
                  <c:v>850</c:v>
                </c:pt>
                <c:pt idx="8">
                  <c:v>1000</c:v>
                </c:pt>
                <c:pt idx="9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A3-4A10-9252-9BF7470C9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554760"/>
        <c:axId val="525554104"/>
      </c:barChart>
      <c:catAx>
        <c:axId val="525554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5554104"/>
        <c:crosses val="autoZero"/>
        <c:auto val="1"/>
        <c:lblAlgn val="ctr"/>
        <c:lblOffset val="100"/>
        <c:noMultiLvlLbl val="0"/>
      </c:catAx>
      <c:valAx>
        <c:axId val="525554104"/>
        <c:scaling>
          <c:orientation val="minMax"/>
          <c:max val="14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555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1548981360302E-2"/>
          <c:y val="2.691056631021559E-2"/>
          <c:w val="0.94390608117023211"/>
          <c:h val="0.9461788673795688"/>
        </c:manualLayout>
      </c:layout>
      <c:lineChart>
        <c:grouping val="standard"/>
        <c:varyColors val="0"/>
        <c:ser>
          <c:idx val="0"/>
          <c:order val="0"/>
          <c:spPr>
            <a:ln w="666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Foglio4!$A$19:$A$28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Foglio4!$B$19:$B$28</c:f>
              <c:numCache>
                <c:formatCode>0%</c:formatCode>
                <c:ptCount val="10"/>
                <c:pt idx="0">
                  <c:v>0.68</c:v>
                </c:pt>
                <c:pt idx="1">
                  <c:v>0.7</c:v>
                </c:pt>
                <c:pt idx="2">
                  <c:v>0.72</c:v>
                </c:pt>
                <c:pt idx="3">
                  <c:v>0.68</c:v>
                </c:pt>
                <c:pt idx="4">
                  <c:v>0.73</c:v>
                </c:pt>
                <c:pt idx="5">
                  <c:v>0.74</c:v>
                </c:pt>
                <c:pt idx="6">
                  <c:v>0.75</c:v>
                </c:pt>
                <c:pt idx="7">
                  <c:v>0.77</c:v>
                </c:pt>
                <c:pt idx="8">
                  <c:v>0.81</c:v>
                </c:pt>
                <c:pt idx="9">
                  <c:v>0.82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4F-41B9-AEB6-9903B4B98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027768"/>
        <c:axId val="584647384"/>
      </c:lineChart>
      <c:catAx>
        <c:axId val="52702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4647384"/>
        <c:crosses val="autoZero"/>
        <c:auto val="1"/>
        <c:lblAlgn val="ctr"/>
        <c:lblOffset val="100"/>
        <c:noMultiLvlLbl val="0"/>
      </c:catAx>
      <c:valAx>
        <c:axId val="584647384"/>
        <c:scaling>
          <c:orientation val="minMax"/>
          <c:max val="0.9"/>
          <c:min val="0.60000000000000009"/>
        </c:scaling>
        <c:delete val="0"/>
        <c:axPos val="l"/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7027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'Foglio2 (3)'!$K$32:$K$49</c:f>
              <c:numCache>
                <c:formatCode>mmm\-yy</c:formatCode>
                <c:ptCount val="18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</c:numCache>
            </c:numRef>
          </c:cat>
          <c:val>
            <c:numRef>
              <c:f>'Foglio2 (3)'!$L$32:$L$49</c:f>
              <c:numCache>
                <c:formatCode>0.00%</c:formatCode>
                <c:ptCount val="18"/>
                <c:pt idx="0">
                  <c:v>0.72299999999999998</c:v>
                </c:pt>
                <c:pt idx="1">
                  <c:v>0.71599999999999997</c:v>
                </c:pt>
                <c:pt idx="2">
                  <c:v>0.72799999999999998</c:v>
                </c:pt>
                <c:pt idx="3">
                  <c:v>0.71699999999999997</c:v>
                </c:pt>
                <c:pt idx="4">
                  <c:v>0.71399999999999997</c:v>
                </c:pt>
                <c:pt idx="5">
                  <c:v>0.69499999999999995</c:v>
                </c:pt>
                <c:pt idx="6">
                  <c:v>0.69499999999999995</c:v>
                </c:pt>
                <c:pt idx="7">
                  <c:v>0.73399999999999999</c:v>
                </c:pt>
                <c:pt idx="8">
                  <c:v>0.72</c:v>
                </c:pt>
                <c:pt idx="9">
                  <c:v>0.72499999999999998</c:v>
                </c:pt>
                <c:pt idx="10">
                  <c:v>0.72399999999999998</c:v>
                </c:pt>
                <c:pt idx="11">
                  <c:v>0.72199999999999998</c:v>
                </c:pt>
                <c:pt idx="12">
                  <c:v>0.68200000000000005</c:v>
                </c:pt>
                <c:pt idx="13">
                  <c:v>0.68</c:v>
                </c:pt>
                <c:pt idx="14">
                  <c:v>0.69399999999999995</c:v>
                </c:pt>
                <c:pt idx="15">
                  <c:v>0.68300000000000005</c:v>
                </c:pt>
                <c:pt idx="16">
                  <c:v>0.67500000000000004</c:v>
                </c:pt>
                <c:pt idx="17">
                  <c:v>0.64600000000000002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17-49FF-A115-610E3289E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6454408"/>
        <c:axId val="576453424"/>
      </c:lineChart>
      <c:dateAx>
        <c:axId val="57645440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6453424"/>
        <c:crosses val="autoZero"/>
        <c:auto val="1"/>
        <c:lblOffset val="100"/>
        <c:baseTimeUnit val="months"/>
      </c:dateAx>
      <c:valAx>
        <c:axId val="576453424"/>
        <c:scaling>
          <c:orientation val="minMax"/>
          <c:max val="0.8"/>
          <c:min val="0.60000000000000009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6454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Foglio2!$H$1</c:f>
              <c:strCache>
                <c:ptCount val="1"/>
                <c:pt idx="0">
                  <c:v>Rebar mondo</c:v>
                </c:pt>
              </c:strCache>
            </c:strRef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Foglio2!$I$2:$I$46</c:f>
              <c:strCache>
                <c:ptCount val="45"/>
                <c:pt idx="0">
                  <c:v>1-2005</c:v>
                </c:pt>
                <c:pt idx="1">
                  <c:v>4-2005</c:v>
                </c:pt>
                <c:pt idx="2">
                  <c:v>7-2005</c:v>
                </c:pt>
                <c:pt idx="3">
                  <c:v>10-2005</c:v>
                </c:pt>
                <c:pt idx="4">
                  <c:v>1-2006</c:v>
                </c:pt>
                <c:pt idx="5">
                  <c:v>4-2006</c:v>
                </c:pt>
                <c:pt idx="6">
                  <c:v>7-2006</c:v>
                </c:pt>
                <c:pt idx="7">
                  <c:v>10-2006</c:v>
                </c:pt>
                <c:pt idx="8">
                  <c:v>1-2007</c:v>
                </c:pt>
                <c:pt idx="9">
                  <c:v>4-2007</c:v>
                </c:pt>
                <c:pt idx="10">
                  <c:v>7-2007</c:v>
                </c:pt>
                <c:pt idx="11">
                  <c:v>10-2007</c:v>
                </c:pt>
                <c:pt idx="12">
                  <c:v>1-2008</c:v>
                </c:pt>
                <c:pt idx="13">
                  <c:v>4-2008</c:v>
                </c:pt>
                <c:pt idx="14">
                  <c:v>7-2008</c:v>
                </c:pt>
                <c:pt idx="15">
                  <c:v>10-2008</c:v>
                </c:pt>
                <c:pt idx="16">
                  <c:v>1-2009</c:v>
                </c:pt>
                <c:pt idx="17">
                  <c:v>4-2009</c:v>
                </c:pt>
                <c:pt idx="18">
                  <c:v>7-2009</c:v>
                </c:pt>
                <c:pt idx="19">
                  <c:v>10-2009</c:v>
                </c:pt>
                <c:pt idx="20">
                  <c:v>1-2010</c:v>
                </c:pt>
                <c:pt idx="21">
                  <c:v>4-2010</c:v>
                </c:pt>
                <c:pt idx="22">
                  <c:v>7-2010</c:v>
                </c:pt>
                <c:pt idx="23">
                  <c:v>10-2010</c:v>
                </c:pt>
                <c:pt idx="24">
                  <c:v>1-2011</c:v>
                </c:pt>
                <c:pt idx="25">
                  <c:v>4-2011</c:v>
                </c:pt>
                <c:pt idx="26">
                  <c:v>7-2011</c:v>
                </c:pt>
                <c:pt idx="27">
                  <c:v>10-2011</c:v>
                </c:pt>
                <c:pt idx="28">
                  <c:v>1-2012</c:v>
                </c:pt>
                <c:pt idx="29">
                  <c:v>4-2012</c:v>
                </c:pt>
                <c:pt idx="30">
                  <c:v>7-2012</c:v>
                </c:pt>
                <c:pt idx="31">
                  <c:v>10-2012</c:v>
                </c:pt>
                <c:pt idx="32">
                  <c:v>1-2013</c:v>
                </c:pt>
                <c:pt idx="33">
                  <c:v>4-2013</c:v>
                </c:pt>
                <c:pt idx="34">
                  <c:v>7-2013</c:v>
                </c:pt>
                <c:pt idx="35">
                  <c:v>10-2013</c:v>
                </c:pt>
                <c:pt idx="36">
                  <c:v>1-2014</c:v>
                </c:pt>
                <c:pt idx="37">
                  <c:v>4-2014</c:v>
                </c:pt>
                <c:pt idx="38">
                  <c:v>7-2014</c:v>
                </c:pt>
                <c:pt idx="39">
                  <c:v>10-2014</c:v>
                </c:pt>
                <c:pt idx="40">
                  <c:v>1- 2015</c:v>
                </c:pt>
                <c:pt idx="41">
                  <c:v>4- 2015</c:v>
                </c:pt>
                <c:pt idx="42">
                  <c:v>7- 2015</c:v>
                </c:pt>
                <c:pt idx="43">
                  <c:v>10- 2015</c:v>
                </c:pt>
                <c:pt idx="44">
                  <c:v>1-2016</c:v>
                </c:pt>
              </c:strCache>
            </c:strRef>
          </c:cat>
          <c:val>
            <c:numRef>
              <c:f>Foglio2!$H$2:$H$46</c:f>
              <c:numCache>
                <c:formatCode>General</c:formatCode>
                <c:ptCount val="45"/>
                <c:pt idx="0">
                  <c:v>417</c:v>
                </c:pt>
                <c:pt idx="1">
                  <c:v>417</c:v>
                </c:pt>
                <c:pt idx="2">
                  <c:v>373</c:v>
                </c:pt>
                <c:pt idx="3">
                  <c:v>407</c:v>
                </c:pt>
                <c:pt idx="4">
                  <c:v>389</c:v>
                </c:pt>
                <c:pt idx="5">
                  <c:v>436</c:v>
                </c:pt>
                <c:pt idx="6">
                  <c:v>488</c:v>
                </c:pt>
                <c:pt idx="7">
                  <c:v>503</c:v>
                </c:pt>
                <c:pt idx="8">
                  <c:v>466</c:v>
                </c:pt>
                <c:pt idx="9">
                  <c:v>527</c:v>
                </c:pt>
                <c:pt idx="10">
                  <c:v>571</c:v>
                </c:pt>
                <c:pt idx="11">
                  <c:v>574</c:v>
                </c:pt>
                <c:pt idx="12">
                  <c:v>602</c:v>
                </c:pt>
                <c:pt idx="13">
                  <c:v>782</c:v>
                </c:pt>
                <c:pt idx="14">
                  <c:v>1037</c:v>
                </c:pt>
                <c:pt idx="15">
                  <c:v>702</c:v>
                </c:pt>
                <c:pt idx="16">
                  <c:v>484</c:v>
                </c:pt>
                <c:pt idx="17">
                  <c:v>443</c:v>
                </c:pt>
                <c:pt idx="18">
                  <c:v>449</c:v>
                </c:pt>
                <c:pt idx="19">
                  <c:v>510</c:v>
                </c:pt>
                <c:pt idx="20">
                  <c:v>459</c:v>
                </c:pt>
                <c:pt idx="21">
                  <c:v>546</c:v>
                </c:pt>
                <c:pt idx="22">
                  <c:v>566</c:v>
                </c:pt>
                <c:pt idx="23">
                  <c:v>601</c:v>
                </c:pt>
                <c:pt idx="24">
                  <c:v>641</c:v>
                </c:pt>
                <c:pt idx="25">
                  <c:v>696</c:v>
                </c:pt>
                <c:pt idx="26">
                  <c:v>740</c:v>
                </c:pt>
                <c:pt idx="27">
                  <c:v>713</c:v>
                </c:pt>
                <c:pt idx="28">
                  <c:v>682</c:v>
                </c:pt>
                <c:pt idx="29">
                  <c:v>687</c:v>
                </c:pt>
                <c:pt idx="30">
                  <c:v>647</c:v>
                </c:pt>
                <c:pt idx="31">
                  <c:v>637</c:v>
                </c:pt>
                <c:pt idx="32">
                  <c:v>613</c:v>
                </c:pt>
                <c:pt idx="33">
                  <c:v>616</c:v>
                </c:pt>
                <c:pt idx="34">
                  <c:v>616</c:v>
                </c:pt>
                <c:pt idx="35">
                  <c:v>618</c:v>
                </c:pt>
                <c:pt idx="36">
                  <c:v>620</c:v>
                </c:pt>
                <c:pt idx="37">
                  <c:v>602</c:v>
                </c:pt>
                <c:pt idx="38">
                  <c:v>582</c:v>
                </c:pt>
                <c:pt idx="39">
                  <c:v>576</c:v>
                </c:pt>
                <c:pt idx="40">
                  <c:v>502</c:v>
                </c:pt>
                <c:pt idx="41">
                  <c:v>456</c:v>
                </c:pt>
                <c:pt idx="42">
                  <c:v>450</c:v>
                </c:pt>
                <c:pt idx="43">
                  <c:v>340</c:v>
                </c:pt>
                <c:pt idx="44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8E-47CD-B25A-7D5CCAA4A132}"/>
            </c:ext>
          </c:extLst>
        </c:ser>
        <c:ser>
          <c:idx val="1"/>
          <c:order val="1"/>
          <c:tx>
            <c:strRef>
              <c:f>Foglio2!$G$1</c:f>
              <c:strCache>
                <c:ptCount val="1"/>
                <c:pt idx="0">
                  <c:v>Rebar Cina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Foglio2!$G$2:$G$46</c:f>
              <c:numCache>
                <c:formatCode>General</c:formatCode>
                <c:ptCount val="45"/>
                <c:pt idx="0">
                  <c:v>420</c:v>
                </c:pt>
                <c:pt idx="1">
                  <c:v>400</c:v>
                </c:pt>
                <c:pt idx="2">
                  <c:v>380</c:v>
                </c:pt>
                <c:pt idx="3">
                  <c:v>360</c:v>
                </c:pt>
                <c:pt idx="4">
                  <c:v>370</c:v>
                </c:pt>
                <c:pt idx="5">
                  <c:v>330</c:v>
                </c:pt>
                <c:pt idx="6">
                  <c:v>340</c:v>
                </c:pt>
                <c:pt idx="7">
                  <c:v>300</c:v>
                </c:pt>
                <c:pt idx="8">
                  <c:v>310</c:v>
                </c:pt>
                <c:pt idx="9">
                  <c:v>350</c:v>
                </c:pt>
                <c:pt idx="10">
                  <c:v>380</c:v>
                </c:pt>
                <c:pt idx="11">
                  <c:v>400</c:v>
                </c:pt>
                <c:pt idx="12">
                  <c:v>500</c:v>
                </c:pt>
                <c:pt idx="13">
                  <c:v>580</c:v>
                </c:pt>
                <c:pt idx="14">
                  <c:v>680</c:v>
                </c:pt>
                <c:pt idx="15">
                  <c:v>450</c:v>
                </c:pt>
                <c:pt idx="16">
                  <c:v>480</c:v>
                </c:pt>
                <c:pt idx="17">
                  <c:v>400</c:v>
                </c:pt>
                <c:pt idx="18">
                  <c:v>550</c:v>
                </c:pt>
                <c:pt idx="19">
                  <c:v>430</c:v>
                </c:pt>
                <c:pt idx="20">
                  <c:v>460</c:v>
                </c:pt>
                <c:pt idx="21">
                  <c:v>500</c:v>
                </c:pt>
                <c:pt idx="22">
                  <c:v>560</c:v>
                </c:pt>
                <c:pt idx="23">
                  <c:v>470</c:v>
                </c:pt>
                <c:pt idx="24">
                  <c:v>580</c:v>
                </c:pt>
                <c:pt idx="25">
                  <c:v>630</c:v>
                </c:pt>
                <c:pt idx="26">
                  <c:v>660</c:v>
                </c:pt>
                <c:pt idx="27">
                  <c:v>600</c:v>
                </c:pt>
                <c:pt idx="28">
                  <c:v>560</c:v>
                </c:pt>
                <c:pt idx="29">
                  <c:v>550</c:v>
                </c:pt>
                <c:pt idx="30">
                  <c:v>570</c:v>
                </c:pt>
                <c:pt idx="31">
                  <c:v>500</c:v>
                </c:pt>
                <c:pt idx="32">
                  <c:v>500</c:v>
                </c:pt>
                <c:pt idx="33">
                  <c:v>510</c:v>
                </c:pt>
                <c:pt idx="34">
                  <c:v>480</c:v>
                </c:pt>
                <c:pt idx="35">
                  <c:v>470</c:v>
                </c:pt>
                <c:pt idx="36">
                  <c:v>460</c:v>
                </c:pt>
                <c:pt idx="37">
                  <c:v>450</c:v>
                </c:pt>
                <c:pt idx="38">
                  <c:v>430</c:v>
                </c:pt>
                <c:pt idx="39">
                  <c:v>390</c:v>
                </c:pt>
                <c:pt idx="40">
                  <c:v>380</c:v>
                </c:pt>
                <c:pt idx="41">
                  <c:v>340</c:v>
                </c:pt>
                <c:pt idx="42">
                  <c:v>300</c:v>
                </c:pt>
                <c:pt idx="43">
                  <c:v>270</c:v>
                </c:pt>
                <c:pt idx="44">
                  <c:v>240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8E-47CD-B25A-7D5CCAA4A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576928"/>
        <c:axId val="354585456"/>
      </c:lineChart>
      <c:catAx>
        <c:axId val="3545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4585456"/>
        <c:crosses val="autoZero"/>
        <c:auto val="1"/>
        <c:lblAlgn val="ctr"/>
        <c:lblOffset val="100"/>
        <c:noMultiLvlLbl val="0"/>
      </c:catAx>
      <c:valAx>
        <c:axId val="3545854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457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4"/>
          <c:order val="0"/>
          <c:tx>
            <c:strRef>
              <c:f>Foglio1!$F$1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Foglio1!$A$2:$A$13</c:f>
              <c:strCache>
                <c:ptCount val="12"/>
                <c:pt idx="0">
                  <c:v>Organic Coated</c:v>
                </c:pt>
                <c:pt idx="1">
                  <c:v>Hot Dipped Metal Coated</c:v>
                </c:pt>
                <c:pt idx="2">
                  <c:v>Cold Rolled Flat</c:v>
                </c:pt>
                <c:pt idx="3">
                  <c:v>Heavy Sections</c:v>
                </c:pt>
                <c:pt idx="4">
                  <c:v>Merchant Bars</c:v>
                </c:pt>
                <c:pt idx="5">
                  <c:v>Rebars</c:v>
                </c:pt>
                <c:pt idx="6">
                  <c:v>Wire Rod</c:v>
                </c:pt>
                <c:pt idx="7">
                  <c:v>Long</c:v>
                </c:pt>
                <c:pt idx="8">
                  <c:v>Quarto Plate</c:v>
                </c:pt>
                <c:pt idx="9">
                  <c:v>Hot Rolled Wide Strip</c:v>
                </c:pt>
                <c:pt idx="10">
                  <c:v>Flat</c:v>
                </c:pt>
                <c:pt idx="11">
                  <c:v>Total Hot Rolled</c:v>
                </c:pt>
              </c:strCache>
            </c:strRef>
          </c:cat>
          <c:val>
            <c:numRef>
              <c:f>Foglio1!$F$2:$F$13</c:f>
              <c:numCache>
                <c:formatCode>General</c:formatCode>
                <c:ptCount val="12"/>
                <c:pt idx="0">
                  <c:v>4563</c:v>
                </c:pt>
                <c:pt idx="1">
                  <c:v>27343</c:v>
                </c:pt>
                <c:pt idx="2">
                  <c:v>44777</c:v>
                </c:pt>
                <c:pt idx="3">
                  <c:v>8894</c:v>
                </c:pt>
                <c:pt idx="4">
                  <c:v>12789</c:v>
                </c:pt>
                <c:pt idx="5">
                  <c:v>13017</c:v>
                </c:pt>
                <c:pt idx="6">
                  <c:v>20566</c:v>
                </c:pt>
                <c:pt idx="7">
                  <c:v>58567</c:v>
                </c:pt>
                <c:pt idx="8">
                  <c:v>10952</c:v>
                </c:pt>
                <c:pt idx="9">
                  <c:v>80021</c:v>
                </c:pt>
                <c:pt idx="10">
                  <c:v>92449</c:v>
                </c:pt>
                <c:pt idx="11">
                  <c:v>151016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90-42EC-8603-47B31D91F783}"/>
            </c:ext>
          </c:extLst>
        </c:ser>
        <c:ser>
          <c:idx val="3"/>
          <c:order val="1"/>
          <c:tx>
            <c:strRef>
              <c:f>Foglio1!$E$1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Foglio1!$A$2:$A$13</c:f>
              <c:strCache>
                <c:ptCount val="12"/>
                <c:pt idx="0">
                  <c:v>Organic Coated</c:v>
                </c:pt>
                <c:pt idx="1">
                  <c:v>Hot Dipped Metal Coated</c:v>
                </c:pt>
                <c:pt idx="2">
                  <c:v>Cold Rolled Flat</c:v>
                </c:pt>
                <c:pt idx="3">
                  <c:v>Heavy Sections</c:v>
                </c:pt>
                <c:pt idx="4">
                  <c:v>Merchant Bars</c:v>
                </c:pt>
                <c:pt idx="5">
                  <c:v>Rebars</c:v>
                </c:pt>
                <c:pt idx="6">
                  <c:v>Wire Rod</c:v>
                </c:pt>
                <c:pt idx="7">
                  <c:v>Long</c:v>
                </c:pt>
                <c:pt idx="8">
                  <c:v>Quarto Plate</c:v>
                </c:pt>
                <c:pt idx="9">
                  <c:v>Hot Rolled Wide Strip</c:v>
                </c:pt>
                <c:pt idx="10">
                  <c:v>Flat</c:v>
                </c:pt>
                <c:pt idx="11">
                  <c:v>Total Hot Rolled</c:v>
                </c:pt>
              </c:strCache>
            </c:strRef>
          </c:cat>
          <c:val>
            <c:numRef>
              <c:f>Foglio1!$E$2:$E$13</c:f>
              <c:numCache>
                <c:formatCode>General</c:formatCode>
                <c:ptCount val="12"/>
                <c:pt idx="0">
                  <c:v>4564</c:v>
                </c:pt>
                <c:pt idx="1">
                  <c:v>26786</c:v>
                </c:pt>
                <c:pt idx="2">
                  <c:v>44625</c:v>
                </c:pt>
                <c:pt idx="3">
                  <c:v>8590</c:v>
                </c:pt>
                <c:pt idx="4">
                  <c:v>13058</c:v>
                </c:pt>
                <c:pt idx="5">
                  <c:v>13127</c:v>
                </c:pt>
                <c:pt idx="6">
                  <c:v>20150</c:v>
                </c:pt>
                <c:pt idx="7">
                  <c:v>58101</c:v>
                </c:pt>
                <c:pt idx="8">
                  <c:v>11548</c:v>
                </c:pt>
                <c:pt idx="9">
                  <c:v>81281</c:v>
                </c:pt>
                <c:pt idx="10">
                  <c:v>94333</c:v>
                </c:pt>
                <c:pt idx="11">
                  <c:v>152434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90-42EC-8603-47B31D91F783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Foglio1!$A$2:$A$13</c:f>
              <c:strCache>
                <c:ptCount val="12"/>
                <c:pt idx="0">
                  <c:v>Organic Coated</c:v>
                </c:pt>
                <c:pt idx="1">
                  <c:v>Hot Dipped Metal Coated</c:v>
                </c:pt>
                <c:pt idx="2">
                  <c:v>Cold Rolled Flat</c:v>
                </c:pt>
                <c:pt idx="3">
                  <c:v>Heavy Sections</c:v>
                </c:pt>
                <c:pt idx="4">
                  <c:v>Merchant Bars</c:v>
                </c:pt>
                <c:pt idx="5">
                  <c:v>Rebars</c:v>
                </c:pt>
                <c:pt idx="6">
                  <c:v>Wire Rod</c:v>
                </c:pt>
                <c:pt idx="7">
                  <c:v>Long</c:v>
                </c:pt>
                <c:pt idx="8">
                  <c:v>Quarto Plate</c:v>
                </c:pt>
                <c:pt idx="9">
                  <c:v>Hot Rolled Wide Strip</c:v>
                </c:pt>
                <c:pt idx="10">
                  <c:v>Flat</c:v>
                </c:pt>
                <c:pt idx="11">
                  <c:v>Total Hot Rolled</c:v>
                </c:pt>
              </c:strCache>
            </c:strRef>
          </c:cat>
          <c:val>
            <c:numRef>
              <c:f>Foglio1!$D$2:$D$13</c:f>
              <c:numCache>
                <c:formatCode>General</c:formatCode>
                <c:ptCount val="12"/>
                <c:pt idx="0">
                  <c:v>4479</c:v>
                </c:pt>
                <c:pt idx="1">
                  <c:v>25009</c:v>
                </c:pt>
                <c:pt idx="2">
                  <c:v>43915</c:v>
                </c:pt>
                <c:pt idx="3">
                  <c:v>8584</c:v>
                </c:pt>
                <c:pt idx="4">
                  <c:v>12562</c:v>
                </c:pt>
                <c:pt idx="5">
                  <c:v>13105</c:v>
                </c:pt>
                <c:pt idx="6">
                  <c:v>20235</c:v>
                </c:pt>
                <c:pt idx="7">
                  <c:v>57690</c:v>
                </c:pt>
                <c:pt idx="8">
                  <c:v>11019</c:v>
                </c:pt>
                <c:pt idx="9">
                  <c:v>80358</c:v>
                </c:pt>
                <c:pt idx="10">
                  <c:v>92834</c:v>
                </c:pt>
                <c:pt idx="11">
                  <c:v>150524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90-42EC-8603-47B31D91F783}"/>
            </c:ext>
          </c:extLst>
        </c:ser>
        <c:ser>
          <c:idx val="1"/>
          <c:order val="3"/>
          <c:tx>
            <c:strRef>
              <c:f>Foglio1!$C$1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Foglio1!$A$2:$A$13</c:f>
              <c:strCache>
                <c:ptCount val="12"/>
                <c:pt idx="0">
                  <c:v>Organic Coated</c:v>
                </c:pt>
                <c:pt idx="1">
                  <c:v>Hot Dipped Metal Coated</c:v>
                </c:pt>
                <c:pt idx="2">
                  <c:v>Cold Rolled Flat</c:v>
                </c:pt>
                <c:pt idx="3">
                  <c:v>Heavy Sections</c:v>
                </c:pt>
                <c:pt idx="4">
                  <c:v>Merchant Bars</c:v>
                </c:pt>
                <c:pt idx="5">
                  <c:v>Rebars</c:v>
                </c:pt>
                <c:pt idx="6">
                  <c:v>Wire Rod</c:v>
                </c:pt>
                <c:pt idx="7">
                  <c:v>Long</c:v>
                </c:pt>
                <c:pt idx="8">
                  <c:v>Quarto Plate</c:v>
                </c:pt>
                <c:pt idx="9">
                  <c:v>Hot Rolled Wide Strip</c:v>
                </c:pt>
                <c:pt idx="10">
                  <c:v>Flat</c:v>
                </c:pt>
                <c:pt idx="11">
                  <c:v>Total Hot Rolled</c:v>
                </c:pt>
              </c:strCache>
            </c:strRef>
          </c:cat>
          <c:val>
            <c:numRef>
              <c:f>Foglio1!$C$2:$C$13</c:f>
              <c:numCache>
                <c:formatCode>General</c:formatCode>
                <c:ptCount val="12"/>
                <c:pt idx="0">
                  <c:v>4318</c:v>
                </c:pt>
                <c:pt idx="1">
                  <c:v>23985</c:v>
                </c:pt>
                <c:pt idx="2">
                  <c:v>42419</c:v>
                </c:pt>
                <c:pt idx="3">
                  <c:v>9300</c:v>
                </c:pt>
                <c:pt idx="4">
                  <c:v>12447</c:v>
                </c:pt>
                <c:pt idx="5">
                  <c:v>14469</c:v>
                </c:pt>
                <c:pt idx="6">
                  <c:v>20830</c:v>
                </c:pt>
                <c:pt idx="7">
                  <c:v>60064</c:v>
                </c:pt>
                <c:pt idx="8">
                  <c:v>12350</c:v>
                </c:pt>
                <c:pt idx="9">
                  <c:v>78729</c:v>
                </c:pt>
                <c:pt idx="10">
                  <c:v>92602</c:v>
                </c:pt>
                <c:pt idx="11">
                  <c:v>152666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90-42EC-8603-47B31D91F783}"/>
            </c:ext>
          </c:extLst>
        </c:ser>
        <c:ser>
          <c:idx val="0"/>
          <c:order val="4"/>
          <c:tx>
            <c:strRef>
              <c:f>Foglio1!$B$1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strRef>
              <c:f>Foglio1!$A$2:$A$13</c:f>
              <c:strCache>
                <c:ptCount val="12"/>
                <c:pt idx="0">
                  <c:v>Organic Coated</c:v>
                </c:pt>
                <c:pt idx="1">
                  <c:v>Hot Dipped Metal Coated</c:v>
                </c:pt>
                <c:pt idx="2">
                  <c:v>Cold Rolled Flat</c:v>
                </c:pt>
                <c:pt idx="3">
                  <c:v>Heavy Sections</c:v>
                </c:pt>
                <c:pt idx="4">
                  <c:v>Merchant Bars</c:v>
                </c:pt>
                <c:pt idx="5">
                  <c:v>Rebars</c:v>
                </c:pt>
                <c:pt idx="6">
                  <c:v>Wire Rod</c:v>
                </c:pt>
                <c:pt idx="7">
                  <c:v>Long</c:v>
                </c:pt>
                <c:pt idx="8">
                  <c:v>Quarto Plate</c:v>
                </c:pt>
                <c:pt idx="9">
                  <c:v>Hot Rolled Wide Strip</c:v>
                </c:pt>
                <c:pt idx="10">
                  <c:v>Flat</c:v>
                </c:pt>
                <c:pt idx="11">
                  <c:v>Total Hot Rolled</c:v>
                </c:pt>
              </c:strCache>
            </c:strRef>
          </c:cat>
          <c:val>
            <c:numRef>
              <c:f>Foglio1!$B$2:$B$13</c:f>
              <c:numCache>
                <c:formatCode>General</c:formatCode>
                <c:ptCount val="12"/>
                <c:pt idx="0">
                  <c:v>4346</c:v>
                </c:pt>
                <c:pt idx="1">
                  <c:v>24805</c:v>
                </c:pt>
                <c:pt idx="2">
                  <c:v>44465</c:v>
                </c:pt>
                <c:pt idx="3">
                  <c:v>9335</c:v>
                </c:pt>
                <c:pt idx="4">
                  <c:v>14568</c:v>
                </c:pt>
                <c:pt idx="5">
                  <c:v>14849</c:v>
                </c:pt>
                <c:pt idx="6">
                  <c:v>22698</c:v>
                </c:pt>
                <c:pt idx="7">
                  <c:v>64487</c:v>
                </c:pt>
                <c:pt idx="8">
                  <c:v>13175</c:v>
                </c:pt>
                <c:pt idx="9">
                  <c:v>82151</c:v>
                </c:pt>
                <c:pt idx="10">
                  <c:v>97086</c:v>
                </c:pt>
                <c:pt idx="11">
                  <c:v>161573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90-42EC-8603-47B31D91F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10"/>
        <c:axId val="302084936"/>
        <c:axId val="302482816"/>
      </c:barChart>
      <c:catAx>
        <c:axId val="302084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482816"/>
        <c:crosses val="autoZero"/>
        <c:auto val="1"/>
        <c:lblAlgn val="ctr"/>
        <c:lblOffset val="100"/>
        <c:noMultiLvlLbl val="0"/>
      </c:catAx>
      <c:valAx>
        <c:axId val="302482816"/>
        <c:scaling>
          <c:orientation val="minMax"/>
          <c:max val="170000"/>
          <c:min val="0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2084936"/>
        <c:crosses val="autoZero"/>
        <c:crossBetween val="between"/>
        <c:majorUnit val="30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673199269589087"/>
          <c:y val="0.15486824798176668"/>
          <c:w val="0.10186836320496864"/>
          <c:h val="0.3748044927089323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Totale prodotti lunghi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Foglio1!$A$3:$B$3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Foglio1!$C$3:$G$3</c:f>
              <c:numCache>
                <c:formatCode>_-* #,##0_-;\-* #,##0_-;_-* "-"??_-;_-@_-</c:formatCode>
                <c:ptCount val="5"/>
                <c:pt idx="0">
                  <c:v>51829</c:v>
                </c:pt>
                <c:pt idx="1">
                  <c:v>46851</c:v>
                </c:pt>
                <c:pt idx="2">
                  <c:v>44727</c:v>
                </c:pt>
                <c:pt idx="3">
                  <c:v>45827</c:v>
                </c:pt>
                <c:pt idx="4">
                  <c:v>45999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2-47D8-8483-086CD1F9C13A}"/>
            </c:ext>
          </c:extLst>
        </c:ser>
        <c:ser>
          <c:idx val="0"/>
          <c:order val="1"/>
          <c:tx>
            <c:strRef>
              <c:f>Foglio1!$A$2:$B$2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Foglio1!$C$2:$G$2</c:f>
              <c:numCache>
                <c:formatCode>_-* #,##0_-;\-* #,##0_-;_-* "-"??_-;_-@_-</c:formatCode>
                <c:ptCount val="5"/>
                <c:pt idx="0">
                  <c:v>3297</c:v>
                </c:pt>
                <c:pt idx="1">
                  <c:v>2738</c:v>
                </c:pt>
                <c:pt idx="2">
                  <c:v>3144</c:v>
                </c:pt>
                <c:pt idx="3">
                  <c:v>4146</c:v>
                </c:pt>
                <c:pt idx="4">
                  <c:v>4983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02-47D8-8483-086CD1F9C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55000"/>
          <c:min val="0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Profilati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Foglio1!$A$3:$B$3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Foglio1!$C$6:$G$6</c:f>
              <c:numCache>
                <c:formatCode>_-* #,##0_-;\-* #,##0_-;_-* "-"??_-;_-@_-</c:formatCode>
                <c:ptCount val="5"/>
                <c:pt idx="0">
                  <c:v>12306</c:v>
                </c:pt>
                <c:pt idx="1">
                  <c:v>10838</c:v>
                </c:pt>
                <c:pt idx="2">
                  <c:v>10910</c:v>
                </c:pt>
                <c:pt idx="3">
                  <c:v>11129</c:v>
                </c:pt>
                <c:pt idx="4">
                  <c:v>11034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D5-4F7B-B51D-691F7FCF2F82}"/>
            </c:ext>
          </c:extLst>
        </c:ser>
        <c:ser>
          <c:idx val="0"/>
          <c:order val="1"/>
          <c:tx>
            <c:strRef>
              <c:f>Foglio1!$A$2:$B$2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Foglio1!$C$5:$G$5</c:f>
              <c:numCache>
                <c:formatCode>_-* #,##0_-;\-* #,##0_-;_-* "-"??_-;_-@_-</c:formatCode>
                <c:ptCount val="5"/>
                <c:pt idx="0">
                  <c:v>1190</c:v>
                </c:pt>
                <c:pt idx="1">
                  <c:v>846</c:v>
                </c:pt>
                <c:pt idx="2">
                  <c:v>928</c:v>
                </c:pt>
                <c:pt idx="3">
                  <c:v>1234</c:v>
                </c:pt>
                <c:pt idx="4">
                  <c:v>1203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D5-4F7B-B51D-691F7FCF2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15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Wire rod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Foglio1!$A$3:$B$3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Foglio1!$C$9:$G$9</c:f>
              <c:numCache>
                <c:formatCode>_-* #,##0_-;\-* #,##0_-;_-* "-"??_-;_-@_-</c:formatCode>
                <c:ptCount val="5"/>
                <c:pt idx="0">
                  <c:v>16405</c:v>
                </c:pt>
                <c:pt idx="1">
                  <c:v>15180</c:v>
                </c:pt>
                <c:pt idx="2">
                  <c:v>14760</c:v>
                </c:pt>
                <c:pt idx="3">
                  <c:v>14483</c:v>
                </c:pt>
                <c:pt idx="4">
                  <c:v>14490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7-49AF-9A4F-94201E9526E8}"/>
            </c:ext>
          </c:extLst>
        </c:ser>
        <c:ser>
          <c:idx val="0"/>
          <c:order val="1"/>
          <c:tx>
            <c:strRef>
              <c:f>Foglio1!$A$2:$B$2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Foglio1!$C$8:$G$8</c:f>
              <c:numCache>
                <c:formatCode>_-* #,##0_-;\-* #,##0_-;_-* "-"??_-;_-@_-</c:formatCode>
                <c:ptCount val="5"/>
                <c:pt idx="0">
                  <c:v>1059</c:v>
                </c:pt>
                <c:pt idx="1">
                  <c:v>935</c:v>
                </c:pt>
                <c:pt idx="2">
                  <c:v>1134</c:v>
                </c:pt>
                <c:pt idx="3">
                  <c:v>1284</c:v>
                </c:pt>
                <c:pt idx="4">
                  <c:v>1616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47-49AF-9A4F-94201E952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20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Rebars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Foglio1!$A$3:$B$3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Foglio1!$C$12:$G$12</c:f>
              <c:numCache>
                <c:formatCode>_-* #,##0_-;\-* #,##0_-;_-* "-"??_-;_-@_-</c:formatCode>
                <c:ptCount val="5"/>
                <c:pt idx="0">
                  <c:v>14374</c:v>
                </c:pt>
                <c:pt idx="1">
                  <c:v>12524</c:v>
                </c:pt>
                <c:pt idx="2">
                  <c:v>11094</c:v>
                </c:pt>
                <c:pt idx="3">
                  <c:v>11709</c:v>
                </c:pt>
                <c:pt idx="4">
                  <c:v>11926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D-41EA-B888-BDB82A7D4CFB}"/>
            </c:ext>
          </c:extLst>
        </c:ser>
        <c:ser>
          <c:idx val="0"/>
          <c:order val="1"/>
          <c:tx>
            <c:strRef>
              <c:f>Foglio1!$A$2:$B$2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Foglio1!$C$11:$G$11</c:f>
              <c:numCache>
                <c:formatCode>_-* #,##0_-;\-* #,##0_-;_-* "-"??_-;_-@_-</c:formatCode>
                <c:ptCount val="5"/>
                <c:pt idx="0">
                  <c:v>813</c:v>
                </c:pt>
                <c:pt idx="1">
                  <c:v>771</c:v>
                </c:pt>
                <c:pt idx="2">
                  <c:v>829</c:v>
                </c:pt>
                <c:pt idx="3">
                  <c:v>1309</c:v>
                </c:pt>
                <c:pt idx="4">
                  <c:v>1858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1D-41EA-B888-BDB82A7D4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16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Beams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Foglio1!$A$3:$B$3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Foglio1!$C$15:$G$15</c:f>
              <c:numCache>
                <c:formatCode>_-* #,##0_-;\-* #,##0_-;_-* "-"??_-;_-@_-</c:formatCode>
                <c:ptCount val="5"/>
                <c:pt idx="0">
                  <c:v>6546</c:v>
                </c:pt>
                <c:pt idx="1">
                  <c:v>6193</c:v>
                </c:pt>
                <c:pt idx="2">
                  <c:v>5795</c:v>
                </c:pt>
                <c:pt idx="3">
                  <c:v>6108</c:v>
                </c:pt>
                <c:pt idx="4">
                  <c:v>6123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F0-42B8-BDC6-229AE4CC032F}"/>
            </c:ext>
          </c:extLst>
        </c:ser>
        <c:ser>
          <c:idx val="0"/>
          <c:order val="1"/>
          <c:tx>
            <c:strRef>
              <c:f>Foglio1!$A$2:$B$2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Foglio1!$C$14:$G$14</c:f>
              <c:numCache>
                <c:formatCode>_-* #,##0_-;\-* #,##0_-;_-* "-"??_-;_-@_-</c:formatCode>
                <c:ptCount val="5"/>
                <c:pt idx="0">
                  <c:v>163</c:v>
                </c:pt>
                <c:pt idx="1">
                  <c:v>149</c:v>
                </c:pt>
                <c:pt idx="2">
                  <c:v>224</c:v>
                </c:pt>
                <c:pt idx="3">
                  <c:v>278</c:v>
                </c:pt>
                <c:pt idx="4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F0-42B8-BDC6-229AE4CC0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7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 dirty="0">
                <a:solidFill>
                  <a:sysClr val="windowText" lastClr="000000"/>
                </a:solidFill>
              </a:rPr>
              <a:t>Totale prodotti piani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'Foglio1 (2)'!$A$2:$B$2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(2)'!$C$17:$G$17</c:f>
              <c:numCache>
                <c:formatCode>_-* #,##0_-;\-* #,##0_-;_-* "-"??_-;_-@_-</c:formatCode>
                <c:ptCount val="5"/>
                <c:pt idx="0">
                  <c:v>75617</c:v>
                </c:pt>
                <c:pt idx="1">
                  <c:v>71759</c:v>
                </c:pt>
                <c:pt idx="2">
                  <c:v>72244</c:v>
                </c:pt>
                <c:pt idx="3">
                  <c:v>73302</c:v>
                </c:pt>
                <c:pt idx="4">
                  <c:v>74075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B2-46E9-9BB5-42DB05275461}"/>
            </c:ext>
          </c:extLst>
        </c:ser>
        <c:ser>
          <c:idx val="1"/>
          <c:order val="1"/>
          <c:tx>
            <c:strRef>
              <c:f>'Foglio1 (2)'!$A$3:$B$3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(2)'!$C$18:$G$18</c:f>
              <c:numCache>
                <c:formatCode>_-* #,##0_-;\-* #,##0_-;_-* "-"??_-;_-@_-</c:formatCode>
                <c:ptCount val="5"/>
                <c:pt idx="0">
                  <c:v>14213</c:v>
                </c:pt>
                <c:pt idx="1">
                  <c:v>9701</c:v>
                </c:pt>
                <c:pt idx="2">
                  <c:v>10705</c:v>
                </c:pt>
                <c:pt idx="3">
                  <c:v>12043</c:v>
                </c:pt>
                <c:pt idx="4">
                  <c:v>15813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B2-46E9-9BB5-42DB05275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94000"/>
          <c:min val="800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Quarto plates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'Foglio1 (2)'!$A$3:$B$3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(2)'!$C$21:$G$21</c:f>
              <c:numCache>
                <c:formatCode>_-* #,##0_-;\-* #,##0_-;_-* "-"??_-;_-@_-</c:formatCode>
                <c:ptCount val="5"/>
                <c:pt idx="0">
                  <c:v>10458</c:v>
                </c:pt>
                <c:pt idx="1">
                  <c:v>9779</c:v>
                </c:pt>
                <c:pt idx="2">
                  <c:v>8907</c:v>
                </c:pt>
                <c:pt idx="3">
                  <c:v>8607</c:v>
                </c:pt>
                <c:pt idx="4">
                  <c:v>8702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A-4173-B226-DAFCF0384F8D}"/>
            </c:ext>
          </c:extLst>
        </c:ser>
        <c:ser>
          <c:idx val="0"/>
          <c:order val="1"/>
          <c:tx>
            <c:strRef>
              <c:f>'Foglio1 (2)'!$A$2:$B$2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(2)'!$C$20:$G$20</c:f>
              <c:numCache>
                <c:formatCode>_-* #,##0_-;\-* #,##0_-;_-* "-"??_-;_-@_-</c:formatCode>
                <c:ptCount val="5"/>
                <c:pt idx="0">
                  <c:v>1855</c:v>
                </c:pt>
                <c:pt idx="1">
                  <c:v>1449</c:v>
                </c:pt>
                <c:pt idx="2">
                  <c:v>1414</c:v>
                </c:pt>
                <c:pt idx="3">
                  <c:v>1960</c:v>
                </c:pt>
                <c:pt idx="4">
                  <c:v>2560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3A-4173-B226-DAFCF0384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13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Total coated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'Foglio1 (2)'!$A$3:$B$3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(2)'!$C$24:$G$24</c:f>
              <c:numCache>
                <c:formatCode>_-* #,##0_-;\-* #,##0_-;_-* "-"??_-;_-@_-</c:formatCode>
                <c:ptCount val="5"/>
                <c:pt idx="0">
                  <c:v>26167</c:v>
                </c:pt>
                <c:pt idx="1">
                  <c:v>24706</c:v>
                </c:pt>
                <c:pt idx="2">
                  <c:v>25196</c:v>
                </c:pt>
                <c:pt idx="3">
                  <c:v>26154</c:v>
                </c:pt>
                <c:pt idx="4">
                  <c:v>27354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77-42E2-9124-5D00C89A5BC2}"/>
            </c:ext>
          </c:extLst>
        </c:ser>
        <c:ser>
          <c:idx val="0"/>
          <c:order val="1"/>
          <c:tx>
            <c:strRef>
              <c:f>'Foglio1 (2)'!$A$2:$B$2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(2)'!$C$23:$G$23</c:f>
              <c:numCache>
                <c:formatCode>_-* #,##0_-;\-* #,##0_-;_-* "-"??_-;_-@_-</c:formatCode>
                <c:ptCount val="5"/>
                <c:pt idx="0">
                  <c:v>3678</c:v>
                </c:pt>
                <c:pt idx="1">
                  <c:v>2457</c:v>
                </c:pt>
                <c:pt idx="2">
                  <c:v>2555</c:v>
                </c:pt>
                <c:pt idx="3">
                  <c:v>2938</c:v>
                </c:pt>
                <c:pt idx="4">
                  <c:v>3295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77-42E2-9124-5D00C89A5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32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Cold rolled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'Foglio1 (2)'!$A$3:$B$3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(2)'!$C$27:$G$27</c:f>
              <c:numCache>
                <c:formatCode>_-* #,##0_-;\-* #,##0_-;_-* "-"??_-;_-@_-</c:formatCode>
                <c:ptCount val="5"/>
                <c:pt idx="0">
                  <c:v>8408</c:v>
                </c:pt>
                <c:pt idx="1">
                  <c:v>7826</c:v>
                </c:pt>
                <c:pt idx="2">
                  <c:v>7920</c:v>
                </c:pt>
                <c:pt idx="3">
                  <c:v>7806</c:v>
                </c:pt>
                <c:pt idx="4">
                  <c:v>7583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60-4D8E-A33F-978D16AD1F16}"/>
            </c:ext>
          </c:extLst>
        </c:ser>
        <c:ser>
          <c:idx val="0"/>
          <c:order val="1"/>
          <c:tx>
            <c:strRef>
              <c:f>'Foglio1 (2)'!$A$2:$B$2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(2)'!$C$26:$G$26</c:f>
              <c:numCache>
                <c:formatCode>_-* #,##0_-;\-* #,##0_-;_-* "-"??_-;_-@_-</c:formatCode>
                <c:ptCount val="5"/>
                <c:pt idx="0">
                  <c:v>1930</c:v>
                </c:pt>
                <c:pt idx="1">
                  <c:v>1275</c:v>
                </c:pt>
                <c:pt idx="2">
                  <c:v>1822</c:v>
                </c:pt>
                <c:pt idx="3">
                  <c:v>1899</c:v>
                </c:pt>
                <c:pt idx="4">
                  <c:v>2764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60-4D8E-A33F-978D16AD1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11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'Foglio2 (2)'!$G$5</c:f>
              <c:strCache>
                <c:ptCount val="1"/>
                <c:pt idx="0">
                  <c:v>CRC Mondo</c:v>
                </c:pt>
              </c:strCache>
            </c:strRef>
          </c:tx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'Foglio2 (2)'!$I$6:$I$46</c:f>
              <c:strCache>
                <c:ptCount val="41"/>
                <c:pt idx="0">
                  <c:v>1-2006</c:v>
                </c:pt>
                <c:pt idx="1">
                  <c:v>4-2006</c:v>
                </c:pt>
                <c:pt idx="2">
                  <c:v>7-2006</c:v>
                </c:pt>
                <c:pt idx="3">
                  <c:v>10-2006</c:v>
                </c:pt>
                <c:pt idx="4">
                  <c:v>1-2007</c:v>
                </c:pt>
                <c:pt idx="5">
                  <c:v>4-2007</c:v>
                </c:pt>
                <c:pt idx="6">
                  <c:v>7-2007</c:v>
                </c:pt>
                <c:pt idx="7">
                  <c:v>10-2007</c:v>
                </c:pt>
                <c:pt idx="8">
                  <c:v>1-2008</c:v>
                </c:pt>
                <c:pt idx="9">
                  <c:v>4-2008</c:v>
                </c:pt>
                <c:pt idx="10">
                  <c:v>7-2008</c:v>
                </c:pt>
                <c:pt idx="11">
                  <c:v>10-2008</c:v>
                </c:pt>
                <c:pt idx="12">
                  <c:v>1-2009</c:v>
                </c:pt>
                <c:pt idx="13">
                  <c:v>4-2009</c:v>
                </c:pt>
                <c:pt idx="14">
                  <c:v>7-2009</c:v>
                </c:pt>
                <c:pt idx="15">
                  <c:v>10-2009</c:v>
                </c:pt>
                <c:pt idx="16">
                  <c:v>1-2010</c:v>
                </c:pt>
                <c:pt idx="17">
                  <c:v>4-2010</c:v>
                </c:pt>
                <c:pt idx="18">
                  <c:v>7-2010</c:v>
                </c:pt>
                <c:pt idx="19">
                  <c:v>10-2010</c:v>
                </c:pt>
                <c:pt idx="20">
                  <c:v>1-2011</c:v>
                </c:pt>
                <c:pt idx="21">
                  <c:v>4-2011</c:v>
                </c:pt>
                <c:pt idx="22">
                  <c:v>7-2011</c:v>
                </c:pt>
                <c:pt idx="23">
                  <c:v>10-2011</c:v>
                </c:pt>
                <c:pt idx="24">
                  <c:v>1-2012</c:v>
                </c:pt>
                <c:pt idx="25">
                  <c:v>4-2012</c:v>
                </c:pt>
                <c:pt idx="26">
                  <c:v>7-2012</c:v>
                </c:pt>
                <c:pt idx="27">
                  <c:v>10-2012</c:v>
                </c:pt>
                <c:pt idx="28">
                  <c:v>1-2013</c:v>
                </c:pt>
                <c:pt idx="29">
                  <c:v>4-2013</c:v>
                </c:pt>
                <c:pt idx="30">
                  <c:v>7-2013</c:v>
                </c:pt>
                <c:pt idx="31">
                  <c:v>10-2013</c:v>
                </c:pt>
                <c:pt idx="32">
                  <c:v>1-2014</c:v>
                </c:pt>
                <c:pt idx="33">
                  <c:v>4-2014</c:v>
                </c:pt>
                <c:pt idx="34">
                  <c:v>7-2014</c:v>
                </c:pt>
                <c:pt idx="35">
                  <c:v>10-2014</c:v>
                </c:pt>
                <c:pt idx="36">
                  <c:v>1- 2015</c:v>
                </c:pt>
                <c:pt idx="37">
                  <c:v>4- 2015</c:v>
                </c:pt>
                <c:pt idx="38">
                  <c:v>7- 2015</c:v>
                </c:pt>
                <c:pt idx="39">
                  <c:v>10- 2015</c:v>
                </c:pt>
                <c:pt idx="40">
                  <c:v>1-2016</c:v>
                </c:pt>
              </c:strCache>
            </c:strRef>
          </c:cat>
          <c:val>
            <c:numRef>
              <c:f>'Foglio2 (2)'!$G$6:$G$46</c:f>
              <c:numCache>
                <c:formatCode>[$USD]\ #,##0.00</c:formatCode>
                <c:ptCount val="41"/>
                <c:pt idx="0">
                  <c:v>530</c:v>
                </c:pt>
                <c:pt idx="1">
                  <c:v>650</c:v>
                </c:pt>
                <c:pt idx="2">
                  <c:v>700</c:v>
                </c:pt>
                <c:pt idx="3">
                  <c:v>620</c:v>
                </c:pt>
                <c:pt idx="4">
                  <c:v>580</c:v>
                </c:pt>
                <c:pt idx="5">
                  <c:v>680</c:v>
                </c:pt>
                <c:pt idx="6">
                  <c:v>640</c:v>
                </c:pt>
                <c:pt idx="7">
                  <c:v>700</c:v>
                </c:pt>
                <c:pt idx="8">
                  <c:v>1100</c:v>
                </c:pt>
                <c:pt idx="9">
                  <c:v>1180</c:v>
                </c:pt>
                <c:pt idx="10">
                  <c:v>1210</c:v>
                </c:pt>
                <c:pt idx="11">
                  <c:v>650</c:v>
                </c:pt>
                <c:pt idx="12">
                  <c:v>550</c:v>
                </c:pt>
                <c:pt idx="13">
                  <c:v>470</c:v>
                </c:pt>
                <c:pt idx="14">
                  <c:v>580</c:v>
                </c:pt>
                <c:pt idx="15">
                  <c:v>650</c:v>
                </c:pt>
                <c:pt idx="16">
                  <c:v>600</c:v>
                </c:pt>
                <c:pt idx="17">
                  <c:v>680</c:v>
                </c:pt>
                <c:pt idx="18">
                  <c:v>820</c:v>
                </c:pt>
                <c:pt idx="19">
                  <c:v>700</c:v>
                </c:pt>
                <c:pt idx="20">
                  <c:v>800</c:v>
                </c:pt>
                <c:pt idx="21">
                  <c:v>880</c:v>
                </c:pt>
                <c:pt idx="22">
                  <c:v>770</c:v>
                </c:pt>
                <c:pt idx="23">
                  <c:v>800</c:v>
                </c:pt>
                <c:pt idx="24">
                  <c:v>750</c:v>
                </c:pt>
                <c:pt idx="25">
                  <c:v>760</c:v>
                </c:pt>
                <c:pt idx="26">
                  <c:v>650</c:v>
                </c:pt>
                <c:pt idx="27">
                  <c:v>640</c:v>
                </c:pt>
                <c:pt idx="28">
                  <c:v>680</c:v>
                </c:pt>
                <c:pt idx="29">
                  <c:v>620</c:v>
                </c:pt>
                <c:pt idx="30">
                  <c:v>650</c:v>
                </c:pt>
                <c:pt idx="31">
                  <c:v>660</c:v>
                </c:pt>
                <c:pt idx="32">
                  <c:v>670</c:v>
                </c:pt>
                <c:pt idx="33">
                  <c:v>640</c:v>
                </c:pt>
                <c:pt idx="34">
                  <c:v>620</c:v>
                </c:pt>
                <c:pt idx="35">
                  <c:v>580</c:v>
                </c:pt>
                <c:pt idx="36">
                  <c:v>550</c:v>
                </c:pt>
                <c:pt idx="37">
                  <c:v>490</c:v>
                </c:pt>
                <c:pt idx="38">
                  <c:v>420</c:v>
                </c:pt>
                <c:pt idx="39">
                  <c:v>380</c:v>
                </c:pt>
                <c:pt idx="40">
                  <c:v>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DC-4C66-920D-04A5DF581C16}"/>
            </c:ext>
          </c:extLst>
        </c:ser>
        <c:ser>
          <c:idx val="0"/>
          <c:order val="1"/>
          <c:tx>
            <c:strRef>
              <c:f>'Foglio2 (2)'!$H$5</c:f>
              <c:strCache>
                <c:ptCount val="1"/>
                <c:pt idx="0">
                  <c:v>CRC Cina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'Foglio2 (2)'!$I$6:$I$46</c:f>
              <c:strCache>
                <c:ptCount val="41"/>
                <c:pt idx="0">
                  <c:v>1-2006</c:v>
                </c:pt>
                <c:pt idx="1">
                  <c:v>4-2006</c:v>
                </c:pt>
                <c:pt idx="2">
                  <c:v>7-2006</c:v>
                </c:pt>
                <c:pt idx="3">
                  <c:v>10-2006</c:v>
                </c:pt>
                <c:pt idx="4">
                  <c:v>1-2007</c:v>
                </c:pt>
                <c:pt idx="5">
                  <c:v>4-2007</c:v>
                </c:pt>
                <c:pt idx="6">
                  <c:v>7-2007</c:v>
                </c:pt>
                <c:pt idx="7">
                  <c:v>10-2007</c:v>
                </c:pt>
                <c:pt idx="8">
                  <c:v>1-2008</c:v>
                </c:pt>
                <c:pt idx="9">
                  <c:v>4-2008</c:v>
                </c:pt>
                <c:pt idx="10">
                  <c:v>7-2008</c:v>
                </c:pt>
                <c:pt idx="11">
                  <c:v>10-2008</c:v>
                </c:pt>
                <c:pt idx="12">
                  <c:v>1-2009</c:v>
                </c:pt>
                <c:pt idx="13">
                  <c:v>4-2009</c:v>
                </c:pt>
                <c:pt idx="14">
                  <c:v>7-2009</c:v>
                </c:pt>
                <c:pt idx="15">
                  <c:v>10-2009</c:v>
                </c:pt>
                <c:pt idx="16">
                  <c:v>1-2010</c:v>
                </c:pt>
                <c:pt idx="17">
                  <c:v>4-2010</c:v>
                </c:pt>
                <c:pt idx="18">
                  <c:v>7-2010</c:v>
                </c:pt>
                <c:pt idx="19">
                  <c:v>10-2010</c:v>
                </c:pt>
                <c:pt idx="20">
                  <c:v>1-2011</c:v>
                </c:pt>
                <c:pt idx="21">
                  <c:v>4-2011</c:v>
                </c:pt>
                <c:pt idx="22">
                  <c:v>7-2011</c:v>
                </c:pt>
                <c:pt idx="23">
                  <c:v>10-2011</c:v>
                </c:pt>
                <c:pt idx="24">
                  <c:v>1-2012</c:v>
                </c:pt>
                <c:pt idx="25">
                  <c:v>4-2012</c:v>
                </c:pt>
                <c:pt idx="26">
                  <c:v>7-2012</c:v>
                </c:pt>
                <c:pt idx="27">
                  <c:v>10-2012</c:v>
                </c:pt>
                <c:pt idx="28">
                  <c:v>1-2013</c:v>
                </c:pt>
                <c:pt idx="29">
                  <c:v>4-2013</c:v>
                </c:pt>
                <c:pt idx="30">
                  <c:v>7-2013</c:v>
                </c:pt>
                <c:pt idx="31">
                  <c:v>10-2013</c:v>
                </c:pt>
                <c:pt idx="32">
                  <c:v>1-2014</c:v>
                </c:pt>
                <c:pt idx="33">
                  <c:v>4-2014</c:v>
                </c:pt>
                <c:pt idx="34">
                  <c:v>7-2014</c:v>
                </c:pt>
                <c:pt idx="35">
                  <c:v>10-2014</c:v>
                </c:pt>
                <c:pt idx="36">
                  <c:v>1- 2015</c:v>
                </c:pt>
                <c:pt idx="37">
                  <c:v>4- 2015</c:v>
                </c:pt>
                <c:pt idx="38">
                  <c:v>7- 2015</c:v>
                </c:pt>
                <c:pt idx="39">
                  <c:v>10- 2015</c:v>
                </c:pt>
                <c:pt idx="40">
                  <c:v>1-2016</c:v>
                </c:pt>
              </c:strCache>
            </c:strRef>
          </c:cat>
          <c:val>
            <c:numRef>
              <c:f>'Foglio2 (2)'!$H$6:$H$46</c:f>
              <c:numCache>
                <c:formatCode>[$USD]\ #,##0.00</c:formatCode>
                <c:ptCount val="41"/>
                <c:pt idx="0">
                  <c:v>540</c:v>
                </c:pt>
                <c:pt idx="1">
                  <c:v>560</c:v>
                </c:pt>
                <c:pt idx="2">
                  <c:v>500</c:v>
                </c:pt>
                <c:pt idx="3">
                  <c:v>520</c:v>
                </c:pt>
                <c:pt idx="4">
                  <c:v>550</c:v>
                </c:pt>
                <c:pt idx="5">
                  <c:v>570</c:v>
                </c:pt>
                <c:pt idx="6">
                  <c:v>580</c:v>
                </c:pt>
                <c:pt idx="7">
                  <c:v>540</c:v>
                </c:pt>
                <c:pt idx="8">
                  <c:v>650</c:v>
                </c:pt>
                <c:pt idx="9">
                  <c:v>800</c:v>
                </c:pt>
                <c:pt idx="10">
                  <c:v>880</c:v>
                </c:pt>
                <c:pt idx="11">
                  <c:v>750</c:v>
                </c:pt>
                <c:pt idx="12">
                  <c:v>550</c:v>
                </c:pt>
                <c:pt idx="13">
                  <c:v>550</c:v>
                </c:pt>
                <c:pt idx="14">
                  <c:v>600</c:v>
                </c:pt>
                <c:pt idx="15">
                  <c:v>580</c:v>
                </c:pt>
                <c:pt idx="16">
                  <c:v>600</c:v>
                </c:pt>
                <c:pt idx="17">
                  <c:v>630</c:v>
                </c:pt>
                <c:pt idx="18">
                  <c:v>620</c:v>
                </c:pt>
                <c:pt idx="19">
                  <c:v>680</c:v>
                </c:pt>
                <c:pt idx="20">
                  <c:v>730</c:v>
                </c:pt>
                <c:pt idx="21">
                  <c:v>700</c:v>
                </c:pt>
                <c:pt idx="22">
                  <c:v>730</c:v>
                </c:pt>
                <c:pt idx="23">
                  <c:v>680</c:v>
                </c:pt>
                <c:pt idx="24">
                  <c:v>670</c:v>
                </c:pt>
                <c:pt idx="25">
                  <c:v>650</c:v>
                </c:pt>
                <c:pt idx="26">
                  <c:v>600</c:v>
                </c:pt>
                <c:pt idx="27">
                  <c:v>580</c:v>
                </c:pt>
                <c:pt idx="28">
                  <c:v>640</c:v>
                </c:pt>
                <c:pt idx="29">
                  <c:v>630</c:v>
                </c:pt>
                <c:pt idx="30">
                  <c:v>600</c:v>
                </c:pt>
                <c:pt idx="31">
                  <c:v>600</c:v>
                </c:pt>
                <c:pt idx="32">
                  <c:v>580</c:v>
                </c:pt>
                <c:pt idx="33">
                  <c:v>540</c:v>
                </c:pt>
                <c:pt idx="34">
                  <c:v>530</c:v>
                </c:pt>
                <c:pt idx="35">
                  <c:v>520</c:v>
                </c:pt>
                <c:pt idx="36">
                  <c:v>480</c:v>
                </c:pt>
                <c:pt idx="37">
                  <c:v>440</c:v>
                </c:pt>
                <c:pt idx="38">
                  <c:v>400</c:v>
                </c:pt>
                <c:pt idx="39">
                  <c:v>320</c:v>
                </c:pt>
                <c:pt idx="40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DC-4C66-920D-04A5DF581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576928"/>
        <c:axId val="354585456"/>
      </c:lineChart>
      <c:catAx>
        <c:axId val="3545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4585456"/>
        <c:crosses val="autoZero"/>
        <c:auto val="1"/>
        <c:lblAlgn val="ctr"/>
        <c:lblOffset val="100"/>
        <c:noMultiLvlLbl val="0"/>
      </c:catAx>
      <c:valAx>
        <c:axId val="3545854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457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ysClr val="windowText" lastClr="000000"/>
                </a:solidFill>
              </a:rPr>
              <a:t>Hot rolled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'Foglio1 (2)'!$A$3:$B$3</c:f>
              <c:strCache>
                <c:ptCount val="2"/>
                <c:pt idx="0">
                  <c:v>totale prodotti lunghi</c:v>
                </c:pt>
                <c:pt idx="1">
                  <c:v>esportazioni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(2)'!$C$30:$G$30</c:f>
              <c:numCache>
                <c:formatCode>_-* #,##0_-;\-* #,##0_-;_-* "-"??_-;_-@_-</c:formatCode>
                <c:ptCount val="5"/>
                <c:pt idx="0">
                  <c:v>25629</c:v>
                </c:pt>
                <c:pt idx="1">
                  <c:v>24647</c:v>
                </c:pt>
                <c:pt idx="2">
                  <c:v>25411</c:v>
                </c:pt>
                <c:pt idx="3">
                  <c:v>25883</c:v>
                </c:pt>
                <c:pt idx="4">
                  <c:v>25523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C75-BFB8-D193B6736F29}"/>
            </c:ext>
          </c:extLst>
        </c:ser>
        <c:ser>
          <c:idx val="0"/>
          <c:order val="1"/>
          <c:tx>
            <c:strRef>
              <c:f>'Foglio1 (2)'!$A$2:$B$2</c:f>
              <c:strCache>
                <c:ptCount val="2"/>
                <c:pt idx="0">
                  <c:v>totale prodotti lunghi</c:v>
                </c:pt>
                <c:pt idx="1">
                  <c:v>importazioni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(2)'!$C$1:$G$1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'Foglio1 (2)'!$C$29:$G$29</c:f>
              <c:numCache>
                <c:formatCode>_-* #,##0_-;\-* #,##0_-;_-* "-"??_-;_-@_-</c:formatCode>
                <c:ptCount val="5"/>
                <c:pt idx="0">
                  <c:v>5585</c:v>
                </c:pt>
                <c:pt idx="1">
                  <c:v>3571</c:v>
                </c:pt>
                <c:pt idx="2">
                  <c:v>3922</c:v>
                </c:pt>
                <c:pt idx="3">
                  <c:v>4120</c:v>
                </c:pt>
                <c:pt idx="4">
                  <c:v>6113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7-4C75-BFB8-D193B6736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30029920"/>
        <c:axId val="330030248"/>
      </c:barChart>
      <c:catAx>
        <c:axId val="33002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0030248"/>
        <c:crosses val="autoZero"/>
        <c:auto val="1"/>
        <c:lblAlgn val="ctr"/>
        <c:lblOffset val="100"/>
        <c:noMultiLvlLbl val="0"/>
      </c:catAx>
      <c:valAx>
        <c:axId val="330030248"/>
        <c:scaling>
          <c:orientation val="minMax"/>
          <c:max val="33000"/>
          <c:min val="0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3300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Foglio1!$A$1:$A$17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Foglio1!$B$1:$B$17</c:f>
              <c:numCache>
                <c:formatCode>General</c:formatCode>
                <c:ptCount val="17"/>
                <c:pt idx="0">
                  <c:v>100</c:v>
                </c:pt>
                <c:pt idx="1">
                  <c:v>115</c:v>
                </c:pt>
                <c:pt idx="2">
                  <c:v>85</c:v>
                </c:pt>
                <c:pt idx="3">
                  <c:v>125</c:v>
                </c:pt>
                <c:pt idx="4">
                  <c:v>125</c:v>
                </c:pt>
                <c:pt idx="5">
                  <c:v>150</c:v>
                </c:pt>
                <c:pt idx="6">
                  <c:v>170</c:v>
                </c:pt>
                <c:pt idx="7">
                  <c:v>175</c:v>
                </c:pt>
                <c:pt idx="8">
                  <c:v>230</c:v>
                </c:pt>
                <c:pt idx="9">
                  <c:v>105</c:v>
                </c:pt>
                <c:pt idx="10">
                  <c:v>125</c:v>
                </c:pt>
                <c:pt idx="11">
                  <c:v>140</c:v>
                </c:pt>
                <c:pt idx="12">
                  <c:v>175</c:v>
                </c:pt>
                <c:pt idx="13">
                  <c:v>150</c:v>
                </c:pt>
                <c:pt idx="14">
                  <c:v>125</c:v>
                </c:pt>
                <c:pt idx="15">
                  <c:v>100</c:v>
                </c:pt>
                <c:pt idx="16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6-4A5C-885C-564B18A74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6060616"/>
        <c:axId val="406064552"/>
      </c:lineChart>
      <c:catAx>
        <c:axId val="40606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064552"/>
        <c:crosses val="autoZero"/>
        <c:auto val="1"/>
        <c:lblAlgn val="ctr"/>
        <c:lblOffset val="100"/>
        <c:noMultiLvlLbl val="0"/>
      </c:catAx>
      <c:valAx>
        <c:axId val="406064552"/>
        <c:scaling>
          <c:orientation val="minMax"/>
          <c:max val="250"/>
          <c:min val="7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06061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sz="3200" b="1" dirty="0">
                <a:solidFill>
                  <a:schemeClr val="bg1"/>
                </a:solidFill>
              </a:rPr>
              <a:t>Andamento dei prezzi dei beni alimentari</a:t>
            </a:r>
            <a:r>
              <a:rPr lang="it-IT" sz="3200" b="1" baseline="0" dirty="0">
                <a:solidFill>
                  <a:schemeClr val="bg1"/>
                </a:solidFill>
              </a:rPr>
              <a:t> 2012-2015</a:t>
            </a:r>
            <a:r>
              <a:rPr lang="it-IT" sz="1600" b="1" baseline="0" dirty="0">
                <a:solidFill>
                  <a:schemeClr val="bg1"/>
                </a:solidFill>
              </a:rPr>
              <a:t>(febbraio)</a:t>
            </a:r>
          </a:p>
          <a:p>
            <a:pPr>
              <a:defRPr sz="3200" b="1">
                <a:solidFill>
                  <a:schemeClr val="bg1"/>
                </a:solidFill>
              </a:defRPr>
            </a:pPr>
            <a:r>
              <a:rPr lang="it-IT" sz="1600" b="1" dirty="0">
                <a:solidFill>
                  <a:schemeClr val="bg1"/>
                </a:solidFill>
              </a:rPr>
              <a:t> (2004=100)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Annual!#REF!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05-4310-9995-C34A77B45457}"/>
            </c:ext>
          </c:extLst>
        </c:ser>
        <c:ser>
          <c:idx val="1"/>
          <c:order val="1"/>
          <c:tx>
            <c:strRef>
              <c:f>Annual!$N$21</c:f>
              <c:strCache>
                <c:ptCount val="1"/>
                <c:pt idx="0">
                  <c:v>Carne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Annual!$N$22:$N$25</c:f>
              <c:numCache>
                <c:formatCode>0.0</c:formatCode>
                <c:ptCount val="4"/>
                <c:pt idx="0">
                  <c:v>181.97714944106326</c:v>
                </c:pt>
                <c:pt idx="1">
                  <c:v>184.06083559511728</c:v>
                </c:pt>
                <c:pt idx="2">
                  <c:v>198.25795222153783</c:v>
                </c:pt>
                <c:pt idx="3">
                  <c:v>188.81788342748536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05-4310-9995-C34A77B45457}"/>
            </c:ext>
          </c:extLst>
        </c:ser>
        <c:ser>
          <c:idx val="2"/>
          <c:order val="2"/>
          <c:tx>
            <c:strRef>
              <c:f>Annual!$O$21</c:f>
              <c:strCache>
                <c:ptCount val="1"/>
                <c:pt idx="0">
                  <c:v>Latticini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Annual!$O$22:$O$25</c:f>
              <c:numCache>
                <c:formatCode>0.0</c:formatCode>
                <c:ptCount val="4"/>
                <c:pt idx="0">
                  <c:v>193.62061997741239</c:v>
                </c:pt>
                <c:pt idx="1">
                  <c:v>242.74620220410111</c:v>
                </c:pt>
                <c:pt idx="2">
                  <c:v>224.12018043870998</c:v>
                </c:pt>
                <c:pt idx="3">
                  <c:v>177.8085175520674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05-4310-9995-C34A77B45457}"/>
            </c:ext>
          </c:extLst>
        </c:ser>
        <c:ser>
          <c:idx val="3"/>
          <c:order val="3"/>
          <c:tx>
            <c:strRef>
              <c:f>Annual!$P$21</c:f>
              <c:strCache>
                <c:ptCount val="1"/>
                <c:pt idx="0">
                  <c:v>Cereali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Annual!$P$22:$P$25</c:f>
              <c:numCache>
                <c:formatCode>0.0</c:formatCode>
                <c:ptCount val="4"/>
                <c:pt idx="0">
                  <c:v>236.07787015832673</c:v>
                </c:pt>
                <c:pt idx="1">
                  <c:v>219.27542991396899</c:v>
                </c:pt>
                <c:pt idx="2">
                  <c:v>191.87923008493999</c:v>
                </c:pt>
                <c:pt idx="3">
                  <c:v>174.54660223288121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005-4310-9995-C34A77B45457}"/>
            </c:ext>
          </c:extLst>
        </c:ser>
        <c:ser>
          <c:idx val="4"/>
          <c:order val="4"/>
          <c:tx>
            <c:strRef>
              <c:f>Annual!$Q$21</c:f>
              <c:strCache>
                <c:ptCount val="1"/>
                <c:pt idx="0">
                  <c:v>Semi oleosi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Annual!$Q$22:$Q$25</c:f>
              <c:numCache>
                <c:formatCode>0.0</c:formatCode>
                <c:ptCount val="4"/>
                <c:pt idx="0">
                  <c:v>223.91346898687925</c:v>
                </c:pt>
                <c:pt idx="1">
                  <c:v>192.99365774229696</c:v>
                </c:pt>
                <c:pt idx="2">
                  <c:v>181.09489542532893</c:v>
                </c:pt>
                <c:pt idx="3">
                  <c:v>156.2670827959368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005-4310-9995-C34A77B45457}"/>
            </c:ext>
          </c:extLst>
        </c:ser>
        <c:ser>
          <c:idx val="5"/>
          <c:order val="5"/>
          <c:tx>
            <c:strRef>
              <c:f>Annual!$R$21</c:f>
              <c:strCache>
                <c:ptCount val="1"/>
                <c:pt idx="0">
                  <c:v>Zucchero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Annual!$M$22:$M$25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Annual!$R$22:$R$25</c:f>
              <c:numCache>
                <c:formatCode>0.0</c:formatCode>
                <c:ptCount val="4"/>
                <c:pt idx="0">
                  <c:v>305.69836988814603</c:v>
                </c:pt>
                <c:pt idx="1">
                  <c:v>250.97548965223709</c:v>
                </c:pt>
                <c:pt idx="2">
                  <c:v>241.21203468553719</c:v>
                </c:pt>
                <c:pt idx="3">
                  <c:v>212.41318303926735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005-4310-9995-C34A77B45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928272"/>
        <c:axId val="371928664"/>
      </c:lineChart>
      <c:catAx>
        <c:axId val="3719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928664"/>
        <c:crosses val="autoZero"/>
        <c:auto val="1"/>
        <c:lblAlgn val="ctr"/>
        <c:lblOffset val="100"/>
        <c:noMultiLvlLbl val="0"/>
      </c:catAx>
      <c:valAx>
        <c:axId val="371928664"/>
        <c:scaling>
          <c:orientation val="minMax"/>
          <c:max val="310"/>
          <c:min val="1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92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/>
      <a:srcRect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sz="2800" b="1" i="0" u="none" strike="noStrike" baseline="0" dirty="0">
                <a:solidFill>
                  <a:schemeClr val="bg1"/>
                </a:solidFill>
                <a:effectLst/>
              </a:rPr>
              <a:t>Indice dei prezzi alimentari. Comprende cereali, oli vegetali, carne, pesce, zucchero, banane e arance </a:t>
            </a:r>
            <a:r>
              <a:rPr lang="it-IT" sz="2800" b="1" i="0" u="none" strike="noStrike" baseline="0" dirty="0">
                <a:effectLst/>
              </a:rPr>
              <a:t>(2005 = 100).</a:t>
            </a:r>
            <a:endParaRPr lang="en-US" sz="2800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Prezzi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Foglio1!$A$3:$A$183</c:f>
              <c:strCache>
                <c:ptCount val="181"/>
                <c:pt idx="0">
                  <c:v>apr-00</c:v>
                </c:pt>
                <c:pt idx="1">
                  <c:v>May 2000</c:v>
                </c:pt>
                <c:pt idx="2">
                  <c:v>Jun 2000</c:v>
                </c:pt>
                <c:pt idx="3">
                  <c:v>Jul 2000</c:v>
                </c:pt>
                <c:pt idx="4">
                  <c:v>Aug 2000</c:v>
                </c:pt>
                <c:pt idx="5">
                  <c:v>Sep 2000</c:v>
                </c:pt>
                <c:pt idx="6">
                  <c:v>Oct 2000</c:v>
                </c:pt>
                <c:pt idx="7">
                  <c:v>nov-00</c:v>
                </c:pt>
                <c:pt idx="8">
                  <c:v>Dec 2000</c:v>
                </c:pt>
                <c:pt idx="9">
                  <c:v>Jan 2001</c:v>
                </c:pt>
                <c:pt idx="10">
                  <c:v>feb-01</c:v>
                </c:pt>
                <c:pt idx="11">
                  <c:v>mar-01</c:v>
                </c:pt>
                <c:pt idx="12">
                  <c:v>apr-01</c:v>
                </c:pt>
                <c:pt idx="13">
                  <c:v>May 2001</c:v>
                </c:pt>
                <c:pt idx="14">
                  <c:v>Jun 2001</c:v>
                </c:pt>
                <c:pt idx="15">
                  <c:v>Jul 2001</c:v>
                </c:pt>
                <c:pt idx="16">
                  <c:v>Aug 2001</c:v>
                </c:pt>
                <c:pt idx="17">
                  <c:v>Sep 2001</c:v>
                </c:pt>
                <c:pt idx="18">
                  <c:v>Oct 2001</c:v>
                </c:pt>
                <c:pt idx="19">
                  <c:v>nov-01</c:v>
                </c:pt>
                <c:pt idx="20">
                  <c:v>Dec 2001</c:v>
                </c:pt>
                <c:pt idx="21">
                  <c:v>Jan 2002</c:v>
                </c:pt>
                <c:pt idx="22">
                  <c:v>feb-02</c:v>
                </c:pt>
                <c:pt idx="23">
                  <c:v>mar-02</c:v>
                </c:pt>
                <c:pt idx="24">
                  <c:v>apr-02</c:v>
                </c:pt>
                <c:pt idx="25">
                  <c:v>May 2002</c:v>
                </c:pt>
                <c:pt idx="26">
                  <c:v>Jun 2002</c:v>
                </c:pt>
                <c:pt idx="27">
                  <c:v>Jul 2002</c:v>
                </c:pt>
                <c:pt idx="28">
                  <c:v>Aug 2002</c:v>
                </c:pt>
                <c:pt idx="29">
                  <c:v>Sep 2002</c:v>
                </c:pt>
                <c:pt idx="30">
                  <c:v>Oct 2002</c:v>
                </c:pt>
                <c:pt idx="31">
                  <c:v>nov-02</c:v>
                </c:pt>
                <c:pt idx="32">
                  <c:v>Dec 2002</c:v>
                </c:pt>
                <c:pt idx="33">
                  <c:v>Jan 2003</c:v>
                </c:pt>
                <c:pt idx="34">
                  <c:v>feb-03</c:v>
                </c:pt>
                <c:pt idx="35">
                  <c:v>mar-03</c:v>
                </c:pt>
                <c:pt idx="36">
                  <c:v>apr-03</c:v>
                </c:pt>
                <c:pt idx="37">
                  <c:v>May 2003</c:v>
                </c:pt>
                <c:pt idx="38">
                  <c:v>Jun 2003</c:v>
                </c:pt>
                <c:pt idx="39">
                  <c:v>Jul 2003</c:v>
                </c:pt>
                <c:pt idx="40">
                  <c:v>Aug 2003</c:v>
                </c:pt>
                <c:pt idx="41">
                  <c:v>Sep 2003</c:v>
                </c:pt>
                <c:pt idx="42">
                  <c:v>Oct 2003</c:v>
                </c:pt>
                <c:pt idx="43">
                  <c:v>nov-03</c:v>
                </c:pt>
                <c:pt idx="44">
                  <c:v>Dec 2003</c:v>
                </c:pt>
                <c:pt idx="45">
                  <c:v>Jan 2004</c:v>
                </c:pt>
                <c:pt idx="46">
                  <c:v>feb-04</c:v>
                </c:pt>
                <c:pt idx="47">
                  <c:v>mar-04</c:v>
                </c:pt>
                <c:pt idx="48">
                  <c:v>apr-04</c:v>
                </c:pt>
                <c:pt idx="49">
                  <c:v>May 2004</c:v>
                </c:pt>
                <c:pt idx="50">
                  <c:v>Jun 2004</c:v>
                </c:pt>
                <c:pt idx="51">
                  <c:v>Jul 2004</c:v>
                </c:pt>
                <c:pt idx="52">
                  <c:v>Aug 2004</c:v>
                </c:pt>
                <c:pt idx="53">
                  <c:v>Sep 2004</c:v>
                </c:pt>
                <c:pt idx="54">
                  <c:v>Oct 2004</c:v>
                </c:pt>
                <c:pt idx="55">
                  <c:v>nov-04</c:v>
                </c:pt>
                <c:pt idx="56">
                  <c:v>Dec 2004</c:v>
                </c:pt>
                <c:pt idx="57">
                  <c:v>Jan 2005</c:v>
                </c:pt>
                <c:pt idx="58">
                  <c:v>feb-05</c:v>
                </c:pt>
                <c:pt idx="59">
                  <c:v>mar-05</c:v>
                </c:pt>
                <c:pt idx="60">
                  <c:v>apr-05</c:v>
                </c:pt>
                <c:pt idx="61">
                  <c:v>May 2005</c:v>
                </c:pt>
                <c:pt idx="62">
                  <c:v>Jun 2005</c:v>
                </c:pt>
                <c:pt idx="63">
                  <c:v>Jul 2005</c:v>
                </c:pt>
                <c:pt idx="64">
                  <c:v>Aug 2005</c:v>
                </c:pt>
                <c:pt idx="65">
                  <c:v>Sep 2005</c:v>
                </c:pt>
                <c:pt idx="66">
                  <c:v>Oct 2005</c:v>
                </c:pt>
                <c:pt idx="67">
                  <c:v>nov-05</c:v>
                </c:pt>
                <c:pt idx="68">
                  <c:v>Dec 2005</c:v>
                </c:pt>
                <c:pt idx="69">
                  <c:v>Jan 2006</c:v>
                </c:pt>
                <c:pt idx="70">
                  <c:v>feb-06</c:v>
                </c:pt>
                <c:pt idx="71">
                  <c:v>mar-06</c:v>
                </c:pt>
                <c:pt idx="72">
                  <c:v>apr-06</c:v>
                </c:pt>
                <c:pt idx="73">
                  <c:v>May 2006</c:v>
                </c:pt>
                <c:pt idx="74">
                  <c:v>Jun 2006</c:v>
                </c:pt>
                <c:pt idx="75">
                  <c:v>Jul 2006</c:v>
                </c:pt>
                <c:pt idx="76">
                  <c:v>Aug 2006</c:v>
                </c:pt>
                <c:pt idx="77">
                  <c:v>Sep 2006</c:v>
                </c:pt>
                <c:pt idx="78">
                  <c:v>Oct 2006</c:v>
                </c:pt>
                <c:pt idx="79">
                  <c:v>nov-06</c:v>
                </c:pt>
                <c:pt idx="80">
                  <c:v>Dec 2006</c:v>
                </c:pt>
                <c:pt idx="81">
                  <c:v>Jan 2007</c:v>
                </c:pt>
                <c:pt idx="82">
                  <c:v>feb-07</c:v>
                </c:pt>
                <c:pt idx="83">
                  <c:v>mar-07</c:v>
                </c:pt>
                <c:pt idx="84">
                  <c:v>apr-07</c:v>
                </c:pt>
                <c:pt idx="85">
                  <c:v>May 2007</c:v>
                </c:pt>
                <c:pt idx="86">
                  <c:v>Jun 2007</c:v>
                </c:pt>
                <c:pt idx="87">
                  <c:v>Jul 2007</c:v>
                </c:pt>
                <c:pt idx="88">
                  <c:v>Aug 2007</c:v>
                </c:pt>
                <c:pt idx="89">
                  <c:v>Sep 2007</c:v>
                </c:pt>
                <c:pt idx="90">
                  <c:v>Oct 2007</c:v>
                </c:pt>
                <c:pt idx="91">
                  <c:v>nov-07</c:v>
                </c:pt>
                <c:pt idx="92">
                  <c:v>Dec 2007</c:v>
                </c:pt>
                <c:pt idx="93">
                  <c:v>Jan 2008</c:v>
                </c:pt>
                <c:pt idx="94">
                  <c:v>feb-08</c:v>
                </c:pt>
                <c:pt idx="95">
                  <c:v>mar-08</c:v>
                </c:pt>
                <c:pt idx="96">
                  <c:v>apr-08</c:v>
                </c:pt>
                <c:pt idx="97">
                  <c:v>May 2008</c:v>
                </c:pt>
                <c:pt idx="98">
                  <c:v>Jun 2008</c:v>
                </c:pt>
                <c:pt idx="99">
                  <c:v>Jul 2008</c:v>
                </c:pt>
                <c:pt idx="100">
                  <c:v>Aug 2008</c:v>
                </c:pt>
                <c:pt idx="101">
                  <c:v>Sep 2008</c:v>
                </c:pt>
                <c:pt idx="102">
                  <c:v>Oct 2008</c:v>
                </c:pt>
                <c:pt idx="103">
                  <c:v>nov-08</c:v>
                </c:pt>
                <c:pt idx="104">
                  <c:v>Dec 2008</c:v>
                </c:pt>
                <c:pt idx="105">
                  <c:v>Jan 2009</c:v>
                </c:pt>
                <c:pt idx="106">
                  <c:v>feb-09</c:v>
                </c:pt>
                <c:pt idx="107">
                  <c:v>mar-09</c:v>
                </c:pt>
                <c:pt idx="108">
                  <c:v>apr-09</c:v>
                </c:pt>
                <c:pt idx="109">
                  <c:v>May 2009</c:v>
                </c:pt>
                <c:pt idx="110">
                  <c:v>Jun 2009</c:v>
                </c:pt>
                <c:pt idx="111">
                  <c:v>Jul 2009</c:v>
                </c:pt>
                <c:pt idx="112">
                  <c:v>Aug 2009</c:v>
                </c:pt>
                <c:pt idx="113">
                  <c:v>Sep 2009</c:v>
                </c:pt>
                <c:pt idx="114">
                  <c:v>Oct 2009</c:v>
                </c:pt>
                <c:pt idx="115">
                  <c:v>nov-09</c:v>
                </c:pt>
                <c:pt idx="116">
                  <c:v>Dec 2009</c:v>
                </c:pt>
                <c:pt idx="117">
                  <c:v>Jan 2010</c:v>
                </c:pt>
                <c:pt idx="118">
                  <c:v>feb-10</c:v>
                </c:pt>
                <c:pt idx="119">
                  <c:v>mar-10</c:v>
                </c:pt>
                <c:pt idx="120">
                  <c:v>apr-10</c:v>
                </c:pt>
                <c:pt idx="121">
                  <c:v>May 2010</c:v>
                </c:pt>
                <c:pt idx="122">
                  <c:v>Jun 2010</c:v>
                </c:pt>
                <c:pt idx="123">
                  <c:v>Jul 2010</c:v>
                </c:pt>
                <c:pt idx="124">
                  <c:v>Aug 2010</c:v>
                </c:pt>
                <c:pt idx="125">
                  <c:v>Sep 2010</c:v>
                </c:pt>
                <c:pt idx="126">
                  <c:v>Oct 2010</c:v>
                </c:pt>
                <c:pt idx="127">
                  <c:v>nov-10</c:v>
                </c:pt>
                <c:pt idx="128">
                  <c:v>Dec 2010</c:v>
                </c:pt>
                <c:pt idx="129">
                  <c:v>Jan 2011</c:v>
                </c:pt>
                <c:pt idx="130">
                  <c:v>feb-11</c:v>
                </c:pt>
                <c:pt idx="131">
                  <c:v>mar-11</c:v>
                </c:pt>
                <c:pt idx="132">
                  <c:v>apr-11</c:v>
                </c:pt>
                <c:pt idx="133">
                  <c:v>May 2011</c:v>
                </c:pt>
                <c:pt idx="134">
                  <c:v>Jun 2011</c:v>
                </c:pt>
                <c:pt idx="135">
                  <c:v>Jul 2011</c:v>
                </c:pt>
                <c:pt idx="136">
                  <c:v>Aug 2011</c:v>
                </c:pt>
                <c:pt idx="137">
                  <c:v>Sep 2011</c:v>
                </c:pt>
                <c:pt idx="138">
                  <c:v>Oct 2011</c:v>
                </c:pt>
                <c:pt idx="139">
                  <c:v>nov-11</c:v>
                </c:pt>
                <c:pt idx="140">
                  <c:v>Dec 2011</c:v>
                </c:pt>
                <c:pt idx="141">
                  <c:v>Jan 2012</c:v>
                </c:pt>
                <c:pt idx="142">
                  <c:v>feb-12</c:v>
                </c:pt>
                <c:pt idx="143">
                  <c:v>mar-12</c:v>
                </c:pt>
                <c:pt idx="144">
                  <c:v>apr-12</c:v>
                </c:pt>
                <c:pt idx="145">
                  <c:v>May 2012</c:v>
                </c:pt>
                <c:pt idx="146">
                  <c:v>Jun 2012</c:v>
                </c:pt>
                <c:pt idx="147">
                  <c:v>Jul 2012</c:v>
                </c:pt>
                <c:pt idx="148">
                  <c:v>Aug 2012</c:v>
                </c:pt>
                <c:pt idx="149">
                  <c:v>Sep 2012</c:v>
                </c:pt>
                <c:pt idx="150">
                  <c:v>Oct 2012</c:v>
                </c:pt>
                <c:pt idx="151">
                  <c:v>nov-12</c:v>
                </c:pt>
                <c:pt idx="152">
                  <c:v>Dec 2012</c:v>
                </c:pt>
                <c:pt idx="153">
                  <c:v>Jan 2013</c:v>
                </c:pt>
                <c:pt idx="154">
                  <c:v>feb-13</c:v>
                </c:pt>
                <c:pt idx="155">
                  <c:v>mar-13</c:v>
                </c:pt>
                <c:pt idx="156">
                  <c:v>apr-13</c:v>
                </c:pt>
                <c:pt idx="157">
                  <c:v>May 2013</c:v>
                </c:pt>
                <c:pt idx="158">
                  <c:v>Jun 2013</c:v>
                </c:pt>
                <c:pt idx="159">
                  <c:v>Jul 2013</c:v>
                </c:pt>
                <c:pt idx="160">
                  <c:v>Aug 2013</c:v>
                </c:pt>
                <c:pt idx="161">
                  <c:v>Sep 2013</c:v>
                </c:pt>
                <c:pt idx="162">
                  <c:v>Oct 2013</c:v>
                </c:pt>
                <c:pt idx="163">
                  <c:v>nov-13</c:v>
                </c:pt>
                <c:pt idx="164">
                  <c:v>Dec 2013</c:v>
                </c:pt>
                <c:pt idx="165">
                  <c:v>Jan 2014</c:v>
                </c:pt>
                <c:pt idx="166">
                  <c:v>feb-14</c:v>
                </c:pt>
                <c:pt idx="167">
                  <c:v>mar-14</c:v>
                </c:pt>
                <c:pt idx="168">
                  <c:v>apr-14</c:v>
                </c:pt>
                <c:pt idx="169">
                  <c:v>May 2014</c:v>
                </c:pt>
                <c:pt idx="170">
                  <c:v>Jun 2014</c:v>
                </c:pt>
                <c:pt idx="171">
                  <c:v>Jul 2014</c:v>
                </c:pt>
                <c:pt idx="172">
                  <c:v>Aug 2014</c:v>
                </c:pt>
                <c:pt idx="173">
                  <c:v>Sep 2014</c:v>
                </c:pt>
                <c:pt idx="174">
                  <c:v>Oct 2014</c:v>
                </c:pt>
                <c:pt idx="175">
                  <c:v>nov-14</c:v>
                </c:pt>
                <c:pt idx="176">
                  <c:v>Dec 2014</c:v>
                </c:pt>
                <c:pt idx="177">
                  <c:v>Jan 2015</c:v>
                </c:pt>
                <c:pt idx="178">
                  <c:v>feb-15</c:v>
                </c:pt>
                <c:pt idx="179">
                  <c:v>mar-15</c:v>
                </c:pt>
                <c:pt idx="180">
                  <c:v>apr-15</c:v>
                </c:pt>
              </c:strCache>
            </c:strRef>
          </c:cat>
          <c:val>
            <c:numRef>
              <c:f>Foglio1!$B$3:$B$183</c:f>
              <c:numCache>
                <c:formatCode>General</c:formatCode>
                <c:ptCount val="181"/>
                <c:pt idx="0">
                  <c:v>84.28</c:v>
                </c:pt>
                <c:pt idx="1">
                  <c:v>84.83</c:v>
                </c:pt>
                <c:pt idx="2">
                  <c:v>83.6</c:v>
                </c:pt>
                <c:pt idx="3">
                  <c:v>81.14</c:v>
                </c:pt>
                <c:pt idx="4">
                  <c:v>79.58</c:v>
                </c:pt>
                <c:pt idx="5">
                  <c:v>78.31</c:v>
                </c:pt>
                <c:pt idx="6">
                  <c:v>77.540000000000006</c:v>
                </c:pt>
                <c:pt idx="7">
                  <c:v>77.53</c:v>
                </c:pt>
                <c:pt idx="8">
                  <c:v>80.13</c:v>
                </c:pt>
                <c:pt idx="9">
                  <c:v>80.05</c:v>
                </c:pt>
                <c:pt idx="10">
                  <c:v>79.7</c:v>
                </c:pt>
                <c:pt idx="11">
                  <c:v>81.25</c:v>
                </c:pt>
                <c:pt idx="12">
                  <c:v>80.08</c:v>
                </c:pt>
                <c:pt idx="13">
                  <c:v>82.26</c:v>
                </c:pt>
                <c:pt idx="14">
                  <c:v>82.6</c:v>
                </c:pt>
                <c:pt idx="15">
                  <c:v>85.82</c:v>
                </c:pt>
                <c:pt idx="16">
                  <c:v>85.6</c:v>
                </c:pt>
                <c:pt idx="17">
                  <c:v>81.95</c:v>
                </c:pt>
                <c:pt idx="18">
                  <c:v>77.92</c:v>
                </c:pt>
                <c:pt idx="19">
                  <c:v>77.680000000000007</c:v>
                </c:pt>
                <c:pt idx="20">
                  <c:v>76.87</c:v>
                </c:pt>
                <c:pt idx="21">
                  <c:v>77.5</c:v>
                </c:pt>
                <c:pt idx="22">
                  <c:v>76.95</c:v>
                </c:pt>
                <c:pt idx="23">
                  <c:v>78.64</c:v>
                </c:pt>
                <c:pt idx="24">
                  <c:v>77.23</c:v>
                </c:pt>
                <c:pt idx="25">
                  <c:v>79.25</c:v>
                </c:pt>
                <c:pt idx="26">
                  <c:v>81.67</c:v>
                </c:pt>
                <c:pt idx="27">
                  <c:v>85.48</c:v>
                </c:pt>
                <c:pt idx="28">
                  <c:v>85.6</c:v>
                </c:pt>
                <c:pt idx="29">
                  <c:v>87.16</c:v>
                </c:pt>
                <c:pt idx="30">
                  <c:v>87.14</c:v>
                </c:pt>
                <c:pt idx="31">
                  <c:v>85.99</c:v>
                </c:pt>
                <c:pt idx="32">
                  <c:v>86.94</c:v>
                </c:pt>
                <c:pt idx="33">
                  <c:v>87.45</c:v>
                </c:pt>
                <c:pt idx="34">
                  <c:v>87.39</c:v>
                </c:pt>
                <c:pt idx="35">
                  <c:v>86.25</c:v>
                </c:pt>
                <c:pt idx="36">
                  <c:v>86.06</c:v>
                </c:pt>
                <c:pt idx="37">
                  <c:v>88.21</c:v>
                </c:pt>
                <c:pt idx="38">
                  <c:v>86.18</c:v>
                </c:pt>
                <c:pt idx="39">
                  <c:v>83.12</c:v>
                </c:pt>
                <c:pt idx="40">
                  <c:v>84.16</c:v>
                </c:pt>
                <c:pt idx="41">
                  <c:v>87.83</c:v>
                </c:pt>
                <c:pt idx="42">
                  <c:v>92.48</c:v>
                </c:pt>
                <c:pt idx="43">
                  <c:v>94.61</c:v>
                </c:pt>
                <c:pt idx="44">
                  <c:v>95.08</c:v>
                </c:pt>
                <c:pt idx="45">
                  <c:v>98.41</c:v>
                </c:pt>
                <c:pt idx="46">
                  <c:v>101.48</c:v>
                </c:pt>
                <c:pt idx="47">
                  <c:v>107.17</c:v>
                </c:pt>
                <c:pt idx="48">
                  <c:v>108.88</c:v>
                </c:pt>
                <c:pt idx="49">
                  <c:v>109.1</c:v>
                </c:pt>
                <c:pt idx="50">
                  <c:v>105.07</c:v>
                </c:pt>
                <c:pt idx="51">
                  <c:v>102.25</c:v>
                </c:pt>
                <c:pt idx="52">
                  <c:v>97.41</c:v>
                </c:pt>
                <c:pt idx="53">
                  <c:v>95.78</c:v>
                </c:pt>
                <c:pt idx="54">
                  <c:v>92.99</c:v>
                </c:pt>
                <c:pt idx="55">
                  <c:v>93.56</c:v>
                </c:pt>
                <c:pt idx="56">
                  <c:v>95.11</c:v>
                </c:pt>
                <c:pt idx="57">
                  <c:v>95.53</c:v>
                </c:pt>
                <c:pt idx="58">
                  <c:v>98.01</c:v>
                </c:pt>
                <c:pt idx="59">
                  <c:v>102.44</c:v>
                </c:pt>
                <c:pt idx="60">
                  <c:v>100.16</c:v>
                </c:pt>
                <c:pt idx="61">
                  <c:v>100.97</c:v>
                </c:pt>
                <c:pt idx="62">
                  <c:v>101.13</c:v>
                </c:pt>
                <c:pt idx="63">
                  <c:v>101.47</c:v>
                </c:pt>
                <c:pt idx="64">
                  <c:v>100.31</c:v>
                </c:pt>
                <c:pt idx="65">
                  <c:v>100.03</c:v>
                </c:pt>
                <c:pt idx="66">
                  <c:v>100.32</c:v>
                </c:pt>
                <c:pt idx="67">
                  <c:v>98.46</c:v>
                </c:pt>
                <c:pt idx="68">
                  <c:v>101.16</c:v>
                </c:pt>
                <c:pt idx="69">
                  <c:v>101.61</c:v>
                </c:pt>
                <c:pt idx="70">
                  <c:v>104.46</c:v>
                </c:pt>
                <c:pt idx="71">
                  <c:v>105.34</c:v>
                </c:pt>
                <c:pt idx="72">
                  <c:v>107.87</c:v>
                </c:pt>
                <c:pt idx="73">
                  <c:v>114.95</c:v>
                </c:pt>
                <c:pt idx="74">
                  <c:v>115.78</c:v>
                </c:pt>
                <c:pt idx="75">
                  <c:v>114.56</c:v>
                </c:pt>
                <c:pt idx="76">
                  <c:v>112.57</c:v>
                </c:pt>
                <c:pt idx="77">
                  <c:v>108.14</c:v>
                </c:pt>
                <c:pt idx="78">
                  <c:v>109.73</c:v>
                </c:pt>
                <c:pt idx="79">
                  <c:v>113.23</c:v>
                </c:pt>
                <c:pt idx="80">
                  <c:v>113.89</c:v>
                </c:pt>
                <c:pt idx="81">
                  <c:v>114.2</c:v>
                </c:pt>
                <c:pt idx="82">
                  <c:v>118.04</c:v>
                </c:pt>
                <c:pt idx="83">
                  <c:v>117.65</c:v>
                </c:pt>
                <c:pt idx="84">
                  <c:v>117.67</c:v>
                </c:pt>
                <c:pt idx="85">
                  <c:v>119.35</c:v>
                </c:pt>
                <c:pt idx="86">
                  <c:v>123.82</c:v>
                </c:pt>
                <c:pt idx="87">
                  <c:v>125.51</c:v>
                </c:pt>
                <c:pt idx="88">
                  <c:v>127.7</c:v>
                </c:pt>
                <c:pt idx="89">
                  <c:v>133.78</c:v>
                </c:pt>
                <c:pt idx="90">
                  <c:v>135.21</c:v>
                </c:pt>
                <c:pt idx="91">
                  <c:v>138.34</c:v>
                </c:pt>
                <c:pt idx="92">
                  <c:v>146.16999999999999</c:v>
                </c:pt>
                <c:pt idx="93">
                  <c:v>153.28</c:v>
                </c:pt>
                <c:pt idx="94">
                  <c:v>165.91</c:v>
                </c:pt>
                <c:pt idx="95">
                  <c:v>172.77</c:v>
                </c:pt>
                <c:pt idx="96">
                  <c:v>172.32</c:v>
                </c:pt>
                <c:pt idx="97">
                  <c:v>173.77</c:v>
                </c:pt>
                <c:pt idx="98">
                  <c:v>179.82</c:v>
                </c:pt>
                <c:pt idx="99">
                  <c:v>178.97</c:v>
                </c:pt>
                <c:pt idx="100">
                  <c:v>165.67</c:v>
                </c:pt>
                <c:pt idx="101">
                  <c:v>154.44999999999999</c:v>
                </c:pt>
                <c:pt idx="102">
                  <c:v>130.05000000000001</c:v>
                </c:pt>
                <c:pt idx="103">
                  <c:v>122.5</c:v>
                </c:pt>
                <c:pt idx="104">
                  <c:v>119.26</c:v>
                </c:pt>
                <c:pt idx="105">
                  <c:v>127.28</c:v>
                </c:pt>
                <c:pt idx="106">
                  <c:v>124.03</c:v>
                </c:pt>
                <c:pt idx="107">
                  <c:v>125.55</c:v>
                </c:pt>
                <c:pt idx="108">
                  <c:v>131.74</c:v>
                </c:pt>
                <c:pt idx="109">
                  <c:v>141.99</c:v>
                </c:pt>
                <c:pt idx="110">
                  <c:v>143.63</c:v>
                </c:pt>
                <c:pt idx="111">
                  <c:v>137.75</c:v>
                </c:pt>
                <c:pt idx="112">
                  <c:v>136.16999999999999</c:v>
                </c:pt>
                <c:pt idx="113">
                  <c:v>131.88999999999999</c:v>
                </c:pt>
                <c:pt idx="114">
                  <c:v>132.87</c:v>
                </c:pt>
                <c:pt idx="115">
                  <c:v>137.31</c:v>
                </c:pt>
                <c:pt idx="116">
                  <c:v>139.47999999999999</c:v>
                </c:pt>
                <c:pt idx="117">
                  <c:v>138.79</c:v>
                </c:pt>
                <c:pt idx="118">
                  <c:v>138.28</c:v>
                </c:pt>
                <c:pt idx="119">
                  <c:v>139.61000000000001</c:v>
                </c:pt>
                <c:pt idx="120">
                  <c:v>143.41999999999999</c:v>
                </c:pt>
                <c:pt idx="121">
                  <c:v>141.55000000000001</c:v>
                </c:pt>
                <c:pt idx="122">
                  <c:v>137.35</c:v>
                </c:pt>
                <c:pt idx="123">
                  <c:v>144.62</c:v>
                </c:pt>
                <c:pt idx="124">
                  <c:v>152.05000000000001</c:v>
                </c:pt>
                <c:pt idx="125">
                  <c:v>156.80000000000001</c:v>
                </c:pt>
                <c:pt idx="126">
                  <c:v>164.32</c:v>
                </c:pt>
                <c:pt idx="127">
                  <c:v>166.38</c:v>
                </c:pt>
                <c:pt idx="128">
                  <c:v>177.92</c:v>
                </c:pt>
                <c:pt idx="129">
                  <c:v>184.63</c:v>
                </c:pt>
                <c:pt idx="130">
                  <c:v>190.78</c:v>
                </c:pt>
                <c:pt idx="131">
                  <c:v>185.77</c:v>
                </c:pt>
                <c:pt idx="132">
                  <c:v>192.35</c:v>
                </c:pt>
                <c:pt idx="133">
                  <c:v>188.42</c:v>
                </c:pt>
                <c:pt idx="134">
                  <c:v>182.95</c:v>
                </c:pt>
                <c:pt idx="135">
                  <c:v>181.35</c:v>
                </c:pt>
                <c:pt idx="136">
                  <c:v>182.9</c:v>
                </c:pt>
                <c:pt idx="137">
                  <c:v>176.13</c:v>
                </c:pt>
                <c:pt idx="138">
                  <c:v>166.2</c:v>
                </c:pt>
                <c:pt idx="139">
                  <c:v>164.97</c:v>
                </c:pt>
                <c:pt idx="140">
                  <c:v>162.28</c:v>
                </c:pt>
                <c:pt idx="141">
                  <c:v>164.28</c:v>
                </c:pt>
                <c:pt idx="142">
                  <c:v>169.75</c:v>
                </c:pt>
                <c:pt idx="143">
                  <c:v>174.15</c:v>
                </c:pt>
                <c:pt idx="144">
                  <c:v>174.37</c:v>
                </c:pt>
                <c:pt idx="145">
                  <c:v>170</c:v>
                </c:pt>
                <c:pt idx="146">
                  <c:v>168.74</c:v>
                </c:pt>
                <c:pt idx="147">
                  <c:v>184.33</c:v>
                </c:pt>
                <c:pt idx="148">
                  <c:v>185.57</c:v>
                </c:pt>
                <c:pt idx="149">
                  <c:v>181.73</c:v>
                </c:pt>
                <c:pt idx="150">
                  <c:v>178.34</c:v>
                </c:pt>
                <c:pt idx="151">
                  <c:v>177.14</c:v>
                </c:pt>
                <c:pt idx="152">
                  <c:v>178.99</c:v>
                </c:pt>
                <c:pt idx="153">
                  <c:v>180.89</c:v>
                </c:pt>
                <c:pt idx="154">
                  <c:v>181.72</c:v>
                </c:pt>
                <c:pt idx="155">
                  <c:v>180.56</c:v>
                </c:pt>
                <c:pt idx="156">
                  <c:v>180.09</c:v>
                </c:pt>
                <c:pt idx="157">
                  <c:v>184.72</c:v>
                </c:pt>
                <c:pt idx="158">
                  <c:v>185.48</c:v>
                </c:pt>
                <c:pt idx="159">
                  <c:v>183.58</c:v>
                </c:pt>
                <c:pt idx="160">
                  <c:v>175</c:v>
                </c:pt>
                <c:pt idx="161">
                  <c:v>168.3</c:v>
                </c:pt>
                <c:pt idx="162">
                  <c:v>169.65</c:v>
                </c:pt>
                <c:pt idx="163">
                  <c:v>168.12</c:v>
                </c:pt>
                <c:pt idx="164">
                  <c:v>172.72</c:v>
                </c:pt>
                <c:pt idx="165">
                  <c:v>171.04</c:v>
                </c:pt>
                <c:pt idx="166">
                  <c:v>175.45</c:v>
                </c:pt>
                <c:pt idx="167">
                  <c:v>182.96</c:v>
                </c:pt>
                <c:pt idx="168">
                  <c:v>185.07</c:v>
                </c:pt>
                <c:pt idx="169">
                  <c:v>182.27</c:v>
                </c:pt>
                <c:pt idx="170">
                  <c:v>175.92</c:v>
                </c:pt>
                <c:pt idx="171">
                  <c:v>172.61</c:v>
                </c:pt>
                <c:pt idx="172">
                  <c:v>166.68</c:v>
                </c:pt>
                <c:pt idx="173">
                  <c:v>158.02000000000001</c:v>
                </c:pt>
                <c:pt idx="174">
                  <c:v>156.12</c:v>
                </c:pt>
                <c:pt idx="175">
                  <c:v>158.38</c:v>
                </c:pt>
                <c:pt idx="176">
                  <c:v>157.94999999999999</c:v>
                </c:pt>
                <c:pt idx="177">
                  <c:v>153.35</c:v>
                </c:pt>
                <c:pt idx="178">
                  <c:v>147.71</c:v>
                </c:pt>
                <c:pt idx="179">
                  <c:v>143.94999999999999</c:v>
                </c:pt>
                <c:pt idx="180">
                  <c:v>143.96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5A-402B-8584-ADD3BE300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1255440"/>
        <c:axId val="321258576"/>
      </c:lineChart>
      <c:dateAx>
        <c:axId val="321255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1258576"/>
        <c:crosses val="autoZero"/>
        <c:auto val="0"/>
        <c:lblOffset val="200"/>
        <c:baseTimeUnit val="years"/>
        <c:majorUnit val="12"/>
        <c:minorUnit val="1"/>
      </c:dateAx>
      <c:valAx>
        <c:axId val="321258576"/>
        <c:scaling>
          <c:orientation val="minMax"/>
          <c:max val="200"/>
          <c:min val="7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125544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>
      <a:blip xmlns:r="http://schemas.openxmlformats.org/officeDocument/2006/relationships" r:embed="rId3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sz="2800" b="1" i="0" u="none" strike="noStrike" baseline="0" dirty="0">
                <a:effectLst/>
              </a:rPr>
              <a:t>Andamento del prezzo del grano 2000-2015 (USD/Tonnellata)</a:t>
            </a:r>
            <a:endParaRPr lang="en-US" sz="2800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'Foglio1 (2)'!$B$1</c:f>
              <c:strCache>
                <c:ptCount val="1"/>
                <c:pt idx="0">
                  <c:v>Prezzi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'Foglio1 (2)'!$A$3:$A$183</c:f>
              <c:strCache>
                <c:ptCount val="181"/>
                <c:pt idx="0">
                  <c:v>apr-00</c:v>
                </c:pt>
                <c:pt idx="1">
                  <c:v>May 2000</c:v>
                </c:pt>
                <c:pt idx="2">
                  <c:v>Jun 2000</c:v>
                </c:pt>
                <c:pt idx="3">
                  <c:v>Jul 2000</c:v>
                </c:pt>
                <c:pt idx="4">
                  <c:v>Aug 2000</c:v>
                </c:pt>
                <c:pt idx="5">
                  <c:v>Sep 2000</c:v>
                </c:pt>
                <c:pt idx="6">
                  <c:v>Oct 2000</c:v>
                </c:pt>
                <c:pt idx="7">
                  <c:v>nov-00</c:v>
                </c:pt>
                <c:pt idx="8">
                  <c:v>Dec 2000</c:v>
                </c:pt>
                <c:pt idx="9">
                  <c:v>Jan 2001</c:v>
                </c:pt>
                <c:pt idx="10">
                  <c:v>feb-01</c:v>
                </c:pt>
                <c:pt idx="11">
                  <c:v>mar-01</c:v>
                </c:pt>
                <c:pt idx="12">
                  <c:v>apr-01</c:v>
                </c:pt>
                <c:pt idx="13">
                  <c:v>May 2001</c:v>
                </c:pt>
                <c:pt idx="14">
                  <c:v>Jun 2001</c:v>
                </c:pt>
                <c:pt idx="15">
                  <c:v>Jul 2001</c:v>
                </c:pt>
                <c:pt idx="16">
                  <c:v>Aug 2001</c:v>
                </c:pt>
                <c:pt idx="17">
                  <c:v>Sep 2001</c:v>
                </c:pt>
                <c:pt idx="18">
                  <c:v>Oct 2001</c:v>
                </c:pt>
                <c:pt idx="19">
                  <c:v>nov-01</c:v>
                </c:pt>
                <c:pt idx="20">
                  <c:v>Dec 2001</c:v>
                </c:pt>
                <c:pt idx="21">
                  <c:v>Jan 2002</c:v>
                </c:pt>
                <c:pt idx="22">
                  <c:v>feb-02</c:v>
                </c:pt>
                <c:pt idx="23">
                  <c:v>mar-02</c:v>
                </c:pt>
                <c:pt idx="24">
                  <c:v>apr-02</c:v>
                </c:pt>
                <c:pt idx="25">
                  <c:v>May 2002</c:v>
                </c:pt>
                <c:pt idx="26">
                  <c:v>Jun 2002</c:v>
                </c:pt>
                <c:pt idx="27">
                  <c:v>Jul 2002</c:v>
                </c:pt>
                <c:pt idx="28">
                  <c:v>Aug 2002</c:v>
                </c:pt>
                <c:pt idx="29">
                  <c:v>Sep 2002</c:v>
                </c:pt>
                <c:pt idx="30">
                  <c:v>Oct 2002</c:v>
                </c:pt>
                <c:pt idx="31">
                  <c:v>nov-02</c:v>
                </c:pt>
                <c:pt idx="32">
                  <c:v>Dec 2002</c:v>
                </c:pt>
                <c:pt idx="33">
                  <c:v>Jan 2003</c:v>
                </c:pt>
                <c:pt idx="34">
                  <c:v>feb-03</c:v>
                </c:pt>
                <c:pt idx="35">
                  <c:v>mar-03</c:v>
                </c:pt>
                <c:pt idx="36">
                  <c:v>apr-03</c:v>
                </c:pt>
                <c:pt idx="37">
                  <c:v>May 2003</c:v>
                </c:pt>
                <c:pt idx="38">
                  <c:v>Jun 2003</c:v>
                </c:pt>
                <c:pt idx="39">
                  <c:v>Jul 2003</c:v>
                </c:pt>
                <c:pt idx="40">
                  <c:v>Aug 2003</c:v>
                </c:pt>
                <c:pt idx="41">
                  <c:v>Sep 2003</c:v>
                </c:pt>
                <c:pt idx="42">
                  <c:v>Oct 2003</c:v>
                </c:pt>
                <c:pt idx="43">
                  <c:v>nov-03</c:v>
                </c:pt>
                <c:pt idx="44">
                  <c:v>Dec 2003</c:v>
                </c:pt>
                <c:pt idx="45">
                  <c:v>Jan 2004</c:v>
                </c:pt>
                <c:pt idx="46">
                  <c:v>feb-04</c:v>
                </c:pt>
                <c:pt idx="47">
                  <c:v>mar-04</c:v>
                </c:pt>
                <c:pt idx="48">
                  <c:v>apr-04</c:v>
                </c:pt>
                <c:pt idx="49">
                  <c:v>May 2004</c:v>
                </c:pt>
                <c:pt idx="50">
                  <c:v>Jun 2004</c:v>
                </c:pt>
                <c:pt idx="51">
                  <c:v>Jul 2004</c:v>
                </c:pt>
                <c:pt idx="52">
                  <c:v>Aug 2004</c:v>
                </c:pt>
                <c:pt idx="53">
                  <c:v>Sep 2004</c:v>
                </c:pt>
                <c:pt idx="54">
                  <c:v>Oct 2004</c:v>
                </c:pt>
                <c:pt idx="55">
                  <c:v>nov-04</c:v>
                </c:pt>
                <c:pt idx="56">
                  <c:v>Dec 2004</c:v>
                </c:pt>
                <c:pt idx="57">
                  <c:v>Jan 2005</c:v>
                </c:pt>
                <c:pt idx="58">
                  <c:v>feb-05</c:v>
                </c:pt>
                <c:pt idx="59">
                  <c:v>mar-05</c:v>
                </c:pt>
                <c:pt idx="60">
                  <c:v>apr-05</c:v>
                </c:pt>
                <c:pt idx="61">
                  <c:v>May 2005</c:v>
                </c:pt>
                <c:pt idx="62">
                  <c:v>Jun 2005</c:v>
                </c:pt>
                <c:pt idx="63">
                  <c:v>Jul 2005</c:v>
                </c:pt>
                <c:pt idx="64">
                  <c:v>Aug 2005</c:v>
                </c:pt>
                <c:pt idx="65">
                  <c:v>Sep 2005</c:v>
                </c:pt>
                <c:pt idx="66">
                  <c:v>Oct 2005</c:v>
                </c:pt>
                <c:pt idx="67">
                  <c:v>nov-05</c:v>
                </c:pt>
                <c:pt idx="68">
                  <c:v>Dec 2005</c:v>
                </c:pt>
                <c:pt idx="69">
                  <c:v>Jan 2006</c:v>
                </c:pt>
                <c:pt idx="70">
                  <c:v>feb-06</c:v>
                </c:pt>
                <c:pt idx="71">
                  <c:v>mar-06</c:v>
                </c:pt>
                <c:pt idx="72">
                  <c:v>apr-06</c:v>
                </c:pt>
                <c:pt idx="73">
                  <c:v>May 2006</c:v>
                </c:pt>
                <c:pt idx="74">
                  <c:v>Jun 2006</c:v>
                </c:pt>
                <c:pt idx="75">
                  <c:v>Jul 2006</c:v>
                </c:pt>
                <c:pt idx="76">
                  <c:v>Aug 2006</c:v>
                </c:pt>
                <c:pt idx="77">
                  <c:v>Sep 2006</c:v>
                </c:pt>
                <c:pt idx="78">
                  <c:v>Oct 2006</c:v>
                </c:pt>
                <c:pt idx="79">
                  <c:v>nov-06</c:v>
                </c:pt>
                <c:pt idx="80">
                  <c:v>Dec 2006</c:v>
                </c:pt>
                <c:pt idx="81">
                  <c:v>Jan 2007</c:v>
                </c:pt>
                <c:pt idx="82">
                  <c:v>feb-07</c:v>
                </c:pt>
                <c:pt idx="83">
                  <c:v>mar-07</c:v>
                </c:pt>
                <c:pt idx="84">
                  <c:v>apr-07</c:v>
                </c:pt>
                <c:pt idx="85">
                  <c:v>May 2007</c:v>
                </c:pt>
                <c:pt idx="86">
                  <c:v>Jun 2007</c:v>
                </c:pt>
                <c:pt idx="87">
                  <c:v>Jul 2007</c:v>
                </c:pt>
                <c:pt idx="88">
                  <c:v>Aug 2007</c:v>
                </c:pt>
                <c:pt idx="89">
                  <c:v>Sep 2007</c:v>
                </c:pt>
                <c:pt idx="90">
                  <c:v>Oct 2007</c:v>
                </c:pt>
                <c:pt idx="91">
                  <c:v>nov-07</c:v>
                </c:pt>
                <c:pt idx="92">
                  <c:v>Dec 2007</c:v>
                </c:pt>
                <c:pt idx="93">
                  <c:v>Jan 2008</c:v>
                </c:pt>
                <c:pt idx="94">
                  <c:v>feb-08</c:v>
                </c:pt>
                <c:pt idx="95">
                  <c:v>mar-08</c:v>
                </c:pt>
                <c:pt idx="96">
                  <c:v>apr-08</c:v>
                </c:pt>
                <c:pt idx="97">
                  <c:v>May 2008</c:v>
                </c:pt>
                <c:pt idx="98">
                  <c:v>Jun 2008</c:v>
                </c:pt>
                <c:pt idx="99">
                  <c:v>Jul 2008</c:v>
                </c:pt>
                <c:pt idx="100">
                  <c:v>Aug 2008</c:v>
                </c:pt>
                <c:pt idx="101">
                  <c:v>Sep 2008</c:v>
                </c:pt>
                <c:pt idx="102">
                  <c:v>Oct 2008</c:v>
                </c:pt>
                <c:pt idx="103">
                  <c:v>nov-08</c:v>
                </c:pt>
                <c:pt idx="104">
                  <c:v>Dec 2008</c:v>
                </c:pt>
                <c:pt idx="105">
                  <c:v>Jan 2009</c:v>
                </c:pt>
                <c:pt idx="106">
                  <c:v>feb-09</c:v>
                </c:pt>
                <c:pt idx="107">
                  <c:v>mar-09</c:v>
                </c:pt>
                <c:pt idx="108">
                  <c:v>apr-09</c:v>
                </c:pt>
                <c:pt idx="109">
                  <c:v>May 2009</c:v>
                </c:pt>
                <c:pt idx="110">
                  <c:v>Jun 2009</c:v>
                </c:pt>
                <c:pt idx="111">
                  <c:v>Jul 2009</c:v>
                </c:pt>
                <c:pt idx="112">
                  <c:v>Aug 2009</c:v>
                </c:pt>
                <c:pt idx="113">
                  <c:v>Sep 2009</c:v>
                </c:pt>
                <c:pt idx="114">
                  <c:v>Oct 2009</c:v>
                </c:pt>
                <c:pt idx="115">
                  <c:v>nov-09</c:v>
                </c:pt>
                <c:pt idx="116">
                  <c:v>Dec 2009</c:v>
                </c:pt>
                <c:pt idx="117">
                  <c:v>Jan 2010</c:v>
                </c:pt>
                <c:pt idx="118">
                  <c:v>feb-10</c:v>
                </c:pt>
                <c:pt idx="119">
                  <c:v>mar-10</c:v>
                </c:pt>
                <c:pt idx="120">
                  <c:v>apr-10</c:v>
                </c:pt>
                <c:pt idx="121">
                  <c:v>May 2010</c:v>
                </c:pt>
                <c:pt idx="122">
                  <c:v>Jun 2010</c:v>
                </c:pt>
                <c:pt idx="123">
                  <c:v>Jul 2010</c:v>
                </c:pt>
                <c:pt idx="124">
                  <c:v>Aug 2010</c:v>
                </c:pt>
                <c:pt idx="125">
                  <c:v>Sep 2010</c:v>
                </c:pt>
                <c:pt idx="126">
                  <c:v>Oct 2010</c:v>
                </c:pt>
                <c:pt idx="127">
                  <c:v>nov-10</c:v>
                </c:pt>
                <c:pt idx="128">
                  <c:v>Dec 2010</c:v>
                </c:pt>
                <c:pt idx="129">
                  <c:v>Jan 2011</c:v>
                </c:pt>
                <c:pt idx="130">
                  <c:v>feb-11</c:v>
                </c:pt>
                <c:pt idx="131">
                  <c:v>mar-11</c:v>
                </c:pt>
                <c:pt idx="132">
                  <c:v>apr-11</c:v>
                </c:pt>
                <c:pt idx="133">
                  <c:v>May 2011</c:v>
                </c:pt>
                <c:pt idx="134">
                  <c:v>Jun 2011</c:v>
                </c:pt>
                <c:pt idx="135">
                  <c:v>Jul 2011</c:v>
                </c:pt>
                <c:pt idx="136">
                  <c:v>Aug 2011</c:v>
                </c:pt>
                <c:pt idx="137">
                  <c:v>Sep 2011</c:v>
                </c:pt>
                <c:pt idx="138">
                  <c:v>Oct 2011</c:v>
                </c:pt>
                <c:pt idx="139">
                  <c:v>nov-11</c:v>
                </c:pt>
                <c:pt idx="140">
                  <c:v>Dec 2011</c:v>
                </c:pt>
                <c:pt idx="141">
                  <c:v>Jan 2012</c:v>
                </c:pt>
                <c:pt idx="142">
                  <c:v>feb-12</c:v>
                </c:pt>
                <c:pt idx="143">
                  <c:v>mar-12</c:v>
                </c:pt>
                <c:pt idx="144">
                  <c:v>apr-12</c:v>
                </c:pt>
                <c:pt idx="145">
                  <c:v>May 2012</c:v>
                </c:pt>
                <c:pt idx="146">
                  <c:v>Jun 2012</c:v>
                </c:pt>
                <c:pt idx="147">
                  <c:v>Jul 2012</c:v>
                </c:pt>
                <c:pt idx="148">
                  <c:v>Aug 2012</c:v>
                </c:pt>
                <c:pt idx="149">
                  <c:v>Sep 2012</c:v>
                </c:pt>
                <c:pt idx="150">
                  <c:v>Oct 2012</c:v>
                </c:pt>
                <c:pt idx="151">
                  <c:v>nov-12</c:v>
                </c:pt>
                <c:pt idx="152">
                  <c:v>Dec 2012</c:v>
                </c:pt>
                <c:pt idx="153">
                  <c:v>Jan 2013</c:v>
                </c:pt>
                <c:pt idx="154">
                  <c:v>feb-13</c:v>
                </c:pt>
                <c:pt idx="155">
                  <c:v>mar-13</c:v>
                </c:pt>
                <c:pt idx="156">
                  <c:v>apr-13</c:v>
                </c:pt>
                <c:pt idx="157">
                  <c:v>May 2013</c:v>
                </c:pt>
                <c:pt idx="158">
                  <c:v>Jun 2013</c:v>
                </c:pt>
                <c:pt idx="159">
                  <c:v>Jul 2013</c:v>
                </c:pt>
                <c:pt idx="160">
                  <c:v>Aug 2013</c:v>
                </c:pt>
                <c:pt idx="161">
                  <c:v>Sep 2013</c:v>
                </c:pt>
                <c:pt idx="162">
                  <c:v>Oct 2013</c:v>
                </c:pt>
                <c:pt idx="163">
                  <c:v>nov-13</c:v>
                </c:pt>
                <c:pt idx="164">
                  <c:v>Dec 2013</c:v>
                </c:pt>
                <c:pt idx="165">
                  <c:v>Jan 2014</c:v>
                </c:pt>
                <c:pt idx="166">
                  <c:v>feb-14</c:v>
                </c:pt>
                <c:pt idx="167">
                  <c:v>mar-14</c:v>
                </c:pt>
                <c:pt idx="168">
                  <c:v>apr-14</c:v>
                </c:pt>
                <c:pt idx="169">
                  <c:v>May 2014</c:v>
                </c:pt>
                <c:pt idx="170">
                  <c:v>Jun 2014</c:v>
                </c:pt>
                <c:pt idx="171">
                  <c:v>Jul 2014</c:v>
                </c:pt>
                <c:pt idx="172">
                  <c:v>Aug 2014</c:v>
                </c:pt>
                <c:pt idx="173">
                  <c:v>Sep 2014</c:v>
                </c:pt>
                <c:pt idx="174">
                  <c:v>Oct 2014</c:v>
                </c:pt>
                <c:pt idx="175">
                  <c:v>nov-14</c:v>
                </c:pt>
                <c:pt idx="176">
                  <c:v>Dec 2014</c:v>
                </c:pt>
                <c:pt idx="177">
                  <c:v>Jan 2015</c:v>
                </c:pt>
                <c:pt idx="178">
                  <c:v>feb-15</c:v>
                </c:pt>
                <c:pt idx="179">
                  <c:v>mar-15</c:v>
                </c:pt>
                <c:pt idx="180">
                  <c:v>apr-15</c:v>
                </c:pt>
              </c:strCache>
            </c:strRef>
          </c:cat>
          <c:val>
            <c:numRef>
              <c:f>'Foglio1 (2)'!$B$3:$B$183</c:f>
              <c:numCache>
                <c:formatCode>General</c:formatCode>
                <c:ptCount val="181"/>
                <c:pt idx="0">
                  <c:v>105.11</c:v>
                </c:pt>
                <c:pt idx="1">
                  <c:v>110.78</c:v>
                </c:pt>
                <c:pt idx="2">
                  <c:v>113.51</c:v>
                </c:pt>
                <c:pt idx="3">
                  <c:v>108.98</c:v>
                </c:pt>
                <c:pt idx="4">
                  <c:v>108.28</c:v>
                </c:pt>
                <c:pt idx="5">
                  <c:v>117.49</c:v>
                </c:pt>
                <c:pt idx="6">
                  <c:v>128.22</c:v>
                </c:pt>
                <c:pt idx="7">
                  <c:v>127.73</c:v>
                </c:pt>
                <c:pt idx="8">
                  <c:v>128.01</c:v>
                </c:pt>
                <c:pt idx="9">
                  <c:v>132.84</c:v>
                </c:pt>
                <c:pt idx="10">
                  <c:v>128.12</c:v>
                </c:pt>
                <c:pt idx="11">
                  <c:v>130.28</c:v>
                </c:pt>
                <c:pt idx="12">
                  <c:v>129.30000000000001</c:v>
                </c:pt>
                <c:pt idx="13">
                  <c:v>135</c:v>
                </c:pt>
                <c:pt idx="14">
                  <c:v>127.23</c:v>
                </c:pt>
                <c:pt idx="15">
                  <c:v>123.79</c:v>
                </c:pt>
                <c:pt idx="16">
                  <c:v>121.92</c:v>
                </c:pt>
                <c:pt idx="17">
                  <c:v>122.03</c:v>
                </c:pt>
                <c:pt idx="18">
                  <c:v>123.34</c:v>
                </c:pt>
                <c:pt idx="19">
                  <c:v>125.27</c:v>
                </c:pt>
                <c:pt idx="20">
                  <c:v>122.53</c:v>
                </c:pt>
                <c:pt idx="21">
                  <c:v>125.31</c:v>
                </c:pt>
                <c:pt idx="22">
                  <c:v>123.28</c:v>
                </c:pt>
                <c:pt idx="23">
                  <c:v>122.56</c:v>
                </c:pt>
                <c:pt idx="24">
                  <c:v>123.72</c:v>
                </c:pt>
                <c:pt idx="25">
                  <c:v>121.46</c:v>
                </c:pt>
                <c:pt idx="26">
                  <c:v>132.03</c:v>
                </c:pt>
                <c:pt idx="27">
                  <c:v>149.30000000000001</c:v>
                </c:pt>
                <c:pt idx="28">
                  <c:v>161.26</c:v>
                </c:pt>
                <c:pt idx="29">
                  <c:v>187.84</c:v>
                </c:pt>
                <c:pt idx="30">
                  <c:v>190.32</c:v>
                </c:pt>
                <c:pt idx="31">
                  <c:v>176.26</c:v>
                </c:pt>
                <c:pt idx="32">
                  <c:v>168.98</c:v>
                </c:pt>
                <c:pt idx="33">
                  <c:v>149.6</c:v>
                </c:pt>
                <c:pt idx="34">
                  <c:v>150.84</c:v>
                </c:pt>
                <c:pt idx="35">
                  <c:v>141.81</c:v>
                </c:pt>
                <c:pt idx="36">
                  <c:v>138.62</c:v>
                </c:pt>
                <c:pt idx="37">
                  <c:v>141.96</c:v>
                </c:pt>
                <c:pt idx="38">
                  <c:v>131.35</c:v>
                </c:pt>
                <c:pt idx="39">
                  <c:v>131.62</c:v>
                </c:pt>
                <c:pt idx="40">
                  <c:v>148.72</c:v>
                </c:pt>
                <c:pt idx="41">
                  <c:v>145.62</c:v>
                </c:pt>
                <c:pt idx="42">
                  <c:v>147.46</c:v>
                </c:pt>
                <c:pt idx="43">
                  <c:v>160.55000000000001</c:v>
                </c:pt>
                <c:pt idx="44">
                  <c:v>165.57</c:v>
                </c:pt>
                <c:pt idx="45">
                  <c:v>166.33</c:v>
                </c:pt>
                <c:pt idx="46">
                  <c:v>161.38999999999999</c:v>
                </c:pt>
                <c:pt idx="47">
                  <c:v>166.28</c:v>
                </c:pt>
                <c:pt idx="48">
                  <c:v>166.58</c:v>
                </c:pt>
                <c:pt idx="49">
                  <c:v>163.72999999999999</c:v>
                </c:pt>
                <c:pt idx="50">
                  <c:v>154.74</c:v>
                </c:pt>
                <c:pt idx="51">
                  <c:v>150.6</c:v>
                </c:pt>
                <c:pt idx="52">
                  <c:v>141.29</c:v>
                </c:pt>
                <c:pt idx="53">
                  <c:v>151.03</c:v>
                </c:pt>
                <c:pt idx="54">
                  <c:v>150.15</c:v>
                </c:pt>
                <c:pt idx="55">
                  <c:v>156.57</c:v>
                </c:pt>
                <c:pt idx="56">
                  <c:v>153.87</c:v>
                </c:pt>
                <c:pt idx="57">
                  <c:v>153.59</c:v>
                </c:pt>
                <c:pt idx="58">
                  <c:v>151.30000000000001</c:v>
                </c:pt>
                <c:pt idx="59">
                  <c:v>150.99</c:v>
                </c:pt>
                <c:pt idx="60">
                  <c:v>140.88</c:v>
                </c:pt>
                <c:pt idx="61">
                  <c:v>144.25</c:v>
                </c:pt>
                <c:pt idx="62">
                  <c:v>141.93</c:v>
                </c:pt>
                <c:pt idx="63">
                  <c:v>143.87</c:v>
                </c:pt>
                <c:pt idx="64">
                  <c:v>149.36000000000001</c:v>
                </c:pt>
                <c:pt idx="65">
                  <c:v>159.71</c:v>
                </c:pt>
                <c:pt idx="66">
                  <c:v>167.83</c:v>
                </c:pt>
                <c:pt idx="67">
                  <c:v>161.12</c:v>
                </c:pt>
                <c:pt idx="68">
                  <c:v>164.44</c:v>
                </c:pt>
                <c:pt idx="69">
                  <c:v>167.16</c:v>
                </c:pt>
                <c:pt idx="70">
                  <c:v>179.84</c:v>
                </c:pt>
                <c:pt idx="71">
                  <c:v>174.44</c:v>
                </c:pt>
                <c:pt idx="72">
                  <c:v>180.35</c:v>
                </c:pt>
                <c:pt idx="73">
                  <c:v>193.17</c:v>
                </c:pt>
                <c:pt idx="74">
                  <c:v>195.16</c:v>
                </c:pt>
                <c:pt idx="75">
                  <c:v>202.43</c:v>
                </c:pt>
                <c:pt idx="76">
                  <c:v>189.91</c:v>
                </c:pt>
                <c:pt idx="77">
                  <c:v>195.98</c:v>
                </c:pt>
                <c:pt idx="78">
                  <c:v>212.09</c:v>
                </c:pt>
                <c:pt idx="79">
                  <c:v>205.81</c:v>
                </c:pt>
                <c:pt idx="80">
                  <c:v>204.31</c:v>
                </c:pt>
                <c:pt idx="81">
                  <c:v>196.07</c:v>
                </c:pt>
                <c:pt idx="82">
                  <c:v>199.98</c:v>
                </c:pt>
                <c:pt idx="83">
                  <c:v>199.1</c:v>
                </c:pt>
                <c:pt idx="84">
                  <c:v>198.31</c:v>
                </c:pt>
                <c:pt idx="85">
                  <c:v>195.72</c:v>
                </c:pt>
                <c:pt idx="86">
                  <c:v>223.04</c:v>
                </c:pt>
                <c:pt idx="87">
                  <c:v>238.41</c:v>
                </c:pt>
                <c:pt idx="88">
                  <c:v>259.73</c:v>
                </c:pt>
                <c:pt idx="89">
                  <c:v>326.54000000000002</c:v>
                </c:pt>
                <c:pt idx="90">
                  <c:v>335.15</c:v>
                </c:pt>
                <c:pt idx="91">
                  <c:v>321.81</c:v>
                </c:pt>
                <c:pt idx="92">
                  <c:v>368.62</c:v>
                </c:pt>
                <c:pt idx="93">
                  <c:v>369.59</c:v>
                </c:pt>
                <c:pt idx="94">
                  <c:v>425</c:v>
                </c:pt>
                <c:pt idx="95">
                  <c:v>439.72</c:v>
                </c:pt>
                <c:pt idx="96">
                  <c:v>362.23</c:v>
                </c:pt>
                <c:pt idx="97">
                  <c:v>328.76</c:v>
                </c:pt>
                <c:pt idx="98">
                  <c:v>348.55</c:v>
                </c:pt>
                <c:pt idx="99">
                  <c:v>328.18</c:v>
                </c:pt>
                <c:pt idx="100">
                  <c:v>329.34</c:v>
                </c:pt>
                <c:pt idx="101">
                  <c:v>295.55</c:v>
                </c:pt>
                <c:pt idx="102">
                  <c:v>237.38</c:v>
                </c:pt>
                <c:pt idx="103">
                  <c:v>226.85</c:v>
                </c:pt>
                <c:pt idx="104">
                  <c:v>220.14</c:v>
                </c:pt>
                <c:pt idx="105">
                  <c:v>239.36</c:v>
                </c:pt>
                <c:pt idx="106">
                  <c:v>224.69</c:v>
                </c:pt>
                <c:pt idx="107">
                  <c:v>230.98</c:v>
                </c:pt>
                <c:pt idx="108">
                  <c:v>233.47</c:v>
                </c:pt>
                <c:pt idx="109">
                  <c:v>256.7</c:v>
                </c:pt>
                <c:pt idx="110">
                  <c:v>253.41</c:v>
                </c:pt>
                <c:pt idx="111">
                  <c:v>224.95</c:v>
                </c:pt>
                <c:pt idx="112">
                  <c:v>210.37</c:v>
                </c:pt>
                <c:pt idx="113">
                  <c:v>191.09</c:v>
                </c:pt>
                <c:pt idx="114">
                  <c:v>198.85</c:v>
                </c:pt>
                <c:pt idx="115">
                  <c:v>211.04</c:v>
                </c:pt>
                <c:pt idx="116">
                  <c:v>206.25</c:v>
                </c:pt>
                <c:pt idx="117">
                  <c:v>201.51</c:v>
                </c:pt>
                <c:pt idx="118">
                  <c:v>194.54</c:v>
                </c:pt>
                <c:pt idx="119">
                  <c:v>191.07</c:v>
                </c:pt>
                <c:pt idx="120">
                  <c:v>192.82</c:v>
                </c:pt>
                <c:pt idx="121">
                  <c:v>181.88</c:v>
                </c:pt>
                <c:pt idx="122">
                  <c:v>157.66999999999999</c:v>
                </c:pt>
                <c:pt idx="123">
                  <c:v>195.82</c:v>
                </c:pt>
                <c:pt idx="124">
                  <c:v>246.25</c:v>
                </c:pt>
                <c:pt idx="125">
                  <c:v>271.69</c:v>
                </c:pt>
                <c:pt idx="126">
                  <c:v>270.23</c:v>
                </c:pt>
                <c:pt idx="127">
                  <c:v>274.08</c:v>
                </c:pt>
                <c:pt idx="128">
                  <c:v>306.52999999999997</c:v>
                </c:pt>
                <c:pt idx="129">
                  <c:v>326.55</c:v>
                </c:pt>
                <c:pt idx="130">
                  <c:v>348.15</c:v>
                </c:pt>
                <c:pt idx="131">
                  <c:v>316.75</c:v>
                </c:pt>
                <c:pt idx="132">
                  <c:v>336.12</c:v>
                </c:pt>
                <c:pt idx="133">
                  <c:v>354.47</c:v>
                </c:pt>
                <c:pt idx="134">
                  <c:v>326.43</c:v>
                </c:pt>
                <c:pt idx="135">
                  <c:v>303.88</c:v>
                </c:pt>
                <c:pt idx="136">
                  <c:v>327.07</c:v>
                </c:pt>
                <c:pt idx="137">
                  <c:v>315.92</c:v>
                </c:pt>
                <c:pt idx="138">
                  <c:v>289.01</c:v>
                </c:pt>
                <c:pt idx="139">
                  <c:v>281.01</c:v>
                </c:pt>
                <c:pt idx="140">
                  <c:v>269.02999999999997</c:v>
                </c:pt>
                <c:pt idx="141">
                  <c:v>274.89</c:v>
                </c:pt>
                <c:pt idx="142">
                  <c:v>277.77</c:v>
                </c:pt>
                <c:pt idx="143">
                  <c:v>283.88</c:v>
                </c:pt>
                <c:pt idx="144">
                  <c:v>266.32</c:v>
                </c:pt>
                <c:pt idx="145">
                  <c:v>264.36</c:v>
                </c:pt>
                <c:pt idx="146">
                  <c:v>276.19</c:v>
                </c:pt>
                <c:pt idx="147">
                  <c:v>345.69</c:v>
                </c:pt>
                <c:pt idx="148">
                  <c:v>349.4</c:v>
                </c:pt>
                <c:pt idx="149">
                  <c:v>353.42</c:v>
                </c:pt>
                <c:pt idx="150">
                  <c:v>358.2</c:v>
                </c:pt>
                <c:pt idx="151">
                  <c:v>361</c:v>
                </c:pt>
                <c:pt idx="152">
                  <c:v>347.89</c:v>
                </c:pt>
                <c:pt idx="153">
                  <c:v>335.5</c:v>
                </c:pt>
                <c:pt idx="154">
                  <c:v>318.92</c:v>
                </c:pt>
                <c:pt idx="155">
                  <c:v>309.93</c:v>
                </c:pt>
                <c:pt idx="156">
                  <c:v>308.74</c:v>
                </c:pt>
                <c:pt idx="157">
                  <c:v>319.11</c:v>
                </c:pt>
                <c:pt idx="158">
                  <c:v>313.52</c:v>
                </c:pt>
                <c:pt idx="159">
                  <c:v>304.68</c:v>
                </c:pt>
                <c:pt idx="160">
                  <c:v>305.49</c:v>
                </c:pt>
                <c:pt idx="161">
                  <c:v>307.51</c:v>
                </c:pt>
                <c:pt idx="162">
                  <c:v>325.07</c:v>
                </c:pt>
                <c:pt idx="163">
                  <c:v>306.75</c:v>
                </c:pt>
                <c:pt idx="164">
                  <c:v>291.56</c:v>
                </c:pt>
                <c:pt idx="165">
                  <c:v>275.52999999999997</c:v>
                </c:pt>
                <c:pt idx="166">
                  <c:v>292.27</c:v>
                </c:pt>
                <c:pt idx="167">
                  <c:v>323.55</c:v>
                </c:pt>
                <c:pt idx="168">
                  <c:v>324.93</c:v>
                </c:pt>
                <c:pt idx="169">
                  <c:v>334.75</c:v>
                </c:pt>
                <c:pt idx="170">
                  <c:v>306.52999999999997</c:v>
                </c:pt>
                <c:pt idx="171">
                  <c:v>280.36</c:v>
                </c:pt>
                <c:pt idx="172">
                  <c:v>263.41000000000003</c:v>
                </c:pt>
                <c:pt idx="173">
                  <c:v>243.72</c:v>
                </c:pt>
                <c:pt idx="174">
                  <c:v>245.39</c:v>
                </c:pt>
                <c:pt idx="175">
                  <c:v>258.66000000000003</c:v>
                </c:pt>
                <c:pt idx="176">
                  <c:v>269.64</c:v>
                </c:pt>
                <c:pt idx="177">
                  <c:v>248.46</c:v>
                </c:pt>
                <c:pt idx="178">
                  <c:v>237.15</c:v>
                </c:pt>
                <c:pt idx="179">
                  <c:v>230.83</c:v>
                </c:pt>
                <c:pt idx="180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D2-4381-BABA-A579AC0C4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1912456"/>
        <c:axId val="371926312"/>
      </c:lineChart>
      <c:dateAx>
        <c:axId val="331912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926312"/>
        <c:crosses val="autoZero"/>
        <c:auto val="0"/>
        <c:lblOffset val="200"/>
        <c:baseTimeUnit val="years"/>
        <c:majorUnit val="12"/>
        <c:minorUnit val="1"/>
      </c:dateAx>
      <c:valAx>
        <c:axId val="371926312"/>
        <c:scaling>
          <c:orientation val="minMax"/>
          <c:max val="450"/>
          <c:min val="9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91245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/>
      <a:srcRect/>
      <a:stretch>
        <a:fillRect t="-18000" r="-14000"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Foglio1!$A$2:$A$242</c:f>
              <c:strCache>
                <c:ptCount val="241"/>
                <c:pt idx="0">
                  <c:v>Jun 1996</c:v>
                </c:pt>
                <c:pt idx="1">
                  <c:v>Jul 1996</c:v>
                </c:pt>
                <c:pt idx="2">
                  <c:v>Aug 1996</c:v>
                </c:pt>
                <c:pt idx="3">
                  <c:v>Sep 1996</c:v>
                </c:pt>
                <c:pt idx="4">
                  <c:v>Oct 1996</c:v>
                </c:pt>
                <c:pt idx="5">
                  <c:v>nov-96</c:v>
                </c:pt>
                <c:pt idx="6">
                  <c:v>Dec 1996</c:v>
                </c:pt>
                <c:pt idx="7">
                  <c:v>Jan 1997</c:v>
                </c:pt>
                <c:pt idx="8">
                  <c:v>feb-97</c:v>
                </c:pt>
                <c:pt idx="9">
                  <c:v>mar-97</c:v>
                </c:pt>
                <c:pt idx="10">
                  <c:v>apr-97</c:v>
                </c:pt>
                <c:pt idx="11">
                  <c:v>May 1997</c:v>
                </c:pt>
                <c:pt idx="12">
                  <c:v>Jun 1997</c:v>
                </c:pt>
                <c:pt idx="13">
                  <c:v>Jul 1997</c:v>
                </c:pt>
                <c:pt idx="14">
                  <c:v>Aug 1997</c:v>
                </c:pt>
                <c:pt idx="15">
                  <c:v>Sep 1997</c:v>
                </c:pt>
                <c:pt idx="16">
                  <c:v>Oct 1997</c:v>
                </c:pt>
                <c:pt idx="17">
                  <c:v>nov-97</c:v>
                </c:pt>
                <c:pt idx="18">
                  <c:v>Dec 1997</c:v>
                </c:pt>
                <c:pt idx="19">
                  <c:v>Jan 1998</c:v>
                </c:pt>
                <c:pt idx="20">
                  <c:v>feb-98</c:v>
                </c:pt>
                <c:pt idx="21">
                  <c:v>mar-98</c:v>
                </c:pt>
                <c:pt idx="22">
                  <c:v>apr-98</c:v>
                </c:pt>
                <c:pt idx="23">
                  <c:v>May 1998</c:v>
                </c:pt>
                <c:pt idx="24">
                  <c:v>Jun 1998</c:v>
                </c:pt>
                <c:pt idx="25">
                  <c:v>Jul 1998</c:v>
                </c:pt>
                <c:pt idx="26">
                  <c:v>Aug 1998</c:v>
                </c:pt>
                <c:pt idx="27">
                  <c:v>Sep 1998</c:v>
                </c:pt>
                <c:pt idx="28">
                  <c:v>Oct 1998</c:v>
                </c:pt>
                <c:pt idx="29">
                  <c:v>nov-98</c:v>
                </c:pt>
                <c:pt idx="30">
                  <c:v>Dec 1998</c:v>
                </c:pt>
                <c:pt idx="31">
                  <c:v>Jan 1999</c:v>
                </c:pt>
                <c:pt idx="32">
                  <c:v>feb-99</c:v>
                </c:pt>
                <c:pt idx="33">
                  <c:v>mar-99</c:v>
                </c:pt>
                <c:pt idx="34">
                  <c:v>apr-99</c:v>
                </c:pt>
                <c:pt idx="35">
                  <c:v>May 1999</c:v>
                </c:pt>
                <c:pt idx="36">
                  <c:v>Jun 1999</c:v>
                </c:pt>
                <c:pt idx="37">
                  <c:v>Jul 1999</c:v>
                </c:pt>
                <c:pt idx="38">
                  <c:v>Aug 1999</c:v>
                </c:pt>
                <c:pt idx="39">
                  <c:v>Sep 1999</c:v>
                </c:pt>
                <c:pt idx="40">
                  <c:v>Oct 1999</c:v>
                </c:pt>
                <c:pt idx="41">
                  <c:v>nov-99</c:v>
                </c:pt>
                <c:pt idx="42">
                  <c:v>Dec 1999</c:v>
                </c:pt>
                <c:pt idx="43">
                  <c:v>Jan 2000</c:v>
                </c:pt>
                <c:pt idx="44">
                  <c:v>feb-00</c:v>
                </c:pt>
                <c:pt idx="45">
                  <c:v>mar-00</c:v>
                </c:pt>
                <c:pt idx="46">
                  <c:v>apr-00</c:v>
                </c:pt>
                <c:pt idx="47">
                  <c:v>May 2000</c:v>
                </c:pt>
                <c:pt idx="48">
                  <c:v>Jun 2000</c:v>
                </c:pt>
                <c:pt idx="49">
                  <c:v>Jul 2000</c:v>
                </c:pt>
                <c:pt idx="50">
                  <c:v>Aug 2000</c:v>
                </c:pt>
                <c:pt idx="51">
                  <c:v>Sep 2000</c:v>
                </c:pt>
                <c:pt idx="52">
                  <c:v>Oct 2000</c:v>
                </c:pt>
                <c:pt idx="53">
                  <c:v>nov-00</c:v>
                </c:pt>
                <c:pt idx="54">
                  <c:v>Dec 2000</c:v>
                </c:pt>
                <c:pt idx="55">
                  <c:v>Jan 2001</c:v>
                </c:pt>
                <c:pt idx="56">
                  <c:v>feb-01</c:v>
                </c:pt>
                <c:pt idx="57">
                  <c:v>mar-01</c:v>
                </c:pt>
                <c:pt idx="58">
                  <c:v>apr-01</c:v>
                </c:pt>
                <c:pt idx="59">
                  <c:v>May 2001</c:v>
                </c:pt>
                <c:pt idx="60">
                  <c:v>Jun 2001</c:v>
                </c:pt>
                <c:pt idx="61">
                  <c:v>Jul 2001</c:v>
                </c:pt>
                <c:pt idx="62">
                  <c:v>Aug 2001</c:v>
                </c:pt>
                <c:pt idx="63">
                  <c:v>Sep 2001</c:v>
                </c:pt>
                <c:pt idx="64">
                  <c:v>Oct 2001</c:v>
                </c:pt>
                <c:pt idx="65">
                  <c:v>nov-01</c:v>
                </c:pt>
                <c:pt idx="66">
                  <c:v>Dec 2001</c:v>
                </c:pt>
                <c:pt idx="67">
                  <c:v>Jan 2002</c:v>
                </c:pt>
                <c:pt idx="68">
                  <c:v>feb-02</c:v>
                </c:pt>
                <c:pt idx="69">
                  <c:v>mar-02</c:v>
                </c:pt>
                <c:pt idx="70">
                  <c:v>apr-02</c:v>
                </c:pt>
                <c:pt idx="71">
                  <c:v>May 2002</c:v>
                </c:pt>
                <c:pt idx="72">
                  <c:v>Jun 2002</c:v>
                </c:pt>
                <c:pt idx="73">
                  <c:v>Jul 2002</c:v>
                </c:pt>
                <c:pt idx="74">
                  <c:v>Aug 2002</c:v>
                </c:pt>
                <c:pt idx="75">
                  <c:v>Sep 2002</c:v>
                </c:pt>
                <c:pt idx="76">
                  <c:v>Oct 2002</c:v>
                </c:pt>
                <c:pt idx="77">
                  <c:v>nov-02</c:v>
                </c:pt>
                <c:pt idx="78">
                  <c:v>Dec 2002</c:v>
                </c:pt>
                <c:pt idx="79">
                  <c:v>Jan 2003</c:v>
                </c:pt>
                <c:pt idx="80">
                  <c:v>feb-03</c:v>
                </c:pt>
                <c:pt idx="81">
                  <c:v>mar-03</c:v>
                </c:pt>
                <c:pt idx="82">
                  <c:v>apr-03</c:v>
                </c:pt>
                <c:pt idx="83">
                  <c:v>May 2003</c:v>
                </c:pt>
                <c:pt idx="84">
                  <c:v>Jun 2003</c:v>
                </c:pt>
                <c:pt idx="85">
                  <c:v>Jul 2003</c:v>
                </c:pt>
                <c:pt idx="86">
                  <c:v>Aug 2003</c:v>
                </c:pt>
                <c:pt idx="87">
                  <c:v>Sep 2003</c:v>
                </c:pt>
                <c:pt idx="88">
                  <c:v>Oct 2003</c:v>
                </c:pt>
                <c:pt idx="89">
                  <c:v>nov-03</c:v>
                </c:pt>
                <c:pt idx="90">
                  <c:v>Dec 2003</c:v>
                </c:pt>
                <c:pt idx="91">
                  <c:v>Jan 2004</c:v>
                </c:pt>
                <c:pt idx="92">
                  <c:v>feb-04</c:v>
                </c:pt>
                <c:pt idx="93">
                  <c:v>mar-04</c:v>
                </c:pt>
                <c:pt idx="94">
                  <c:v>apr-04</c:v>
                </c:pt>
                <c:pt idx="95">
                  <c:v>May 2004</c:v>
                </c:pt>
                <c:pt idx="96">
                  <c:v>Jun 2004</c:v>
                </c:pt>
                <c:pt idx="97">
                  <c:v>Jul 2004</c:v>
                </c:pt>
                <c:pt idx="98">
                  <c:v>Aug 2004</c:v>
                </c:pt>
                <c:pt idx="99">
                  <c:v>Sep 2004</c:v>
                </c:pt>
                <c:pt idx="100">
                  <c:v>Oct 2004</c:v>
                </c:pt>
                <c:pt idx="101">
                  <c:v>nov-04</c:v>
                </c:pt>
                <c:pt idx="102">
                  <c:v>Dec 2004</c:v>
                </c:pt>
                <c:pt idx="103">
                  <c:v>Jan 2005</c:v>
                </c:pt>
                <c:pt idx="104">
                  <c:v>feb-05</c:v>
                </c:pt>
                <c:pt idx="105">
                  <c:v>mar-05</c:v>
                </c:pt>
                <c:pt idx="106">
                  <c:v>apr-05</c:v>
                </c:pt>
                <c:pt idx="107">
                  <c:v>May 2005</c:v>
                </c:pt>
                <c:pt idx="108">
                  <c:v>Jun 2005</c:v>
                </c:pt>
                <c:pt idx="109">
                  <c:v>Jul 2005</c:v>
                </c:pt>
                <c:pt idx="110">
                  <c:v>Aug 2005</c:v>
                </c:pt>
                <c:pt idx="111">
                  <c:v>Sep 2005</c:v>
                </c:pt>
                <c:pt idx="112">
                  <c:v>Oct 2005</c:v>
                </c:pt>
                <c:pt idx="113">
                  <c:v>nov-05</c:v>
                </c:pt>
                <c:pt idx="114">
                  <c:v>Dec 2005</c:v>
                </c:pt>
                <c:pt idx="115">
                  <c:v>Jan 2006</c:v>
                </c:pt>
                <c:pt idx="116">
                  <c:v>feb-06</c:v>
                </c:pt>
                <c:pt idx="117">
                  <c:v>mar-06</c:v>
                </c:pt>
                <c:pt idx="118">
                  <c:v>apr-06</c:v>
                </c:pt>
                <c:pt idx="119">
                  <c:v>May 2006</c:v>
                </c:pt>
                <c:pt idx="120">
                  <c:v>Jun 2006</c:v>
                </c:pt>
                <c:pt idx="121">
                  <c:v>Jul 2006</c:v>
                </c:pt>
                <c:pt idx="122">
                  <c:v>Aug 2006</c:v>
                </c:pt>
                <c:pt idx="123">
                  <c:v>Sep 2006</c:v>
                </c:pt>
                <c:pt idx="124">
                  <c:v>Oct 2006</c:v>
                </c:pt>
                <c:pt idx="125">
                  <c:v>nov-06</c:v>
                </c:pt>
                <c:pt idx="126">
                  <c:v>Dec 2006</c:v>
                </c:pt>
                <c:pt idx="127">
                  <c:v>Jan 2007</c:v>
                </c:pt>
                <c:pt idx="128">
                  <c:v>feb-07</c:v>
                </c:pt>
                <c:pt idx="129">
                  <c:v>mar-07</c:v>
                </c:pt>
                <c:pt idx="130">
                  <c:v>apr-07</c:v>
                </c:pt>
                <c:pt idx="131">
                  <c:v>May 2007</c:v>
                </c:pt>
                <c:pt idx="132">
                  <c:v>Jun 2007</c:v>
                </c:pt>
                <c:pt idx="133">
                  <c:v>Jul 2007</c:v>
                </c:pt>
                <c:pt idx="134">
                  <c:v>Aug 2007</c:v>
                </c:pt>
                <c:pt idx="135">
                  <c:v>Sep 2007</c:v>
                </c:pt>
                <c:pt idx="136">
                  <c:v>Oct 2007</c:v>
                </c:pt>
                <c:pt idx="137">
                  <c:v>nov-07</c:v>
                </c:pt>
                <c:pt idx="138">
                  <c:v>Dec 2007</c:v>
                </c:pt>
                <c:pt idx="139">
                  <c:v>Jan 2008</c:v>
                </c:pt>
                <c:pt idx="140">
                  <c:v>feb-08</c:v>
                </c:pt>
                <c:pt idx="141">
                  <c:v>mar-08</c:v>
                </c:pt>
                <c:pt idx="142">
                  <c:v>apr-08</c:v>
                </c:pt>
                <c:pt idx="143">
                  <c:v>May 2008</c:v>
                </c:pt>
                <c:pt idx="144">
                  <c:v>Jun 2008</c:v>
                </c:pt>
                <c:pt idx="145">
                  <c:v>Jul 2008</c:v>
                </c:pt>
                <c:pt idx="146">
                  <c:v>Aug 2008</c:v>
                </c:pt>
                <c:pt idx="147">
                  <c:v>Sep 2008</c:v>
                </c:pt>
                <c:pt idx="148">
                  <c:v>Oct 2008</c:v>
                </c:pt>
                <c:pt idx="149">
                  <c:v>nov-08</c:v>
                </c:pt>
                <c:pt idx="150">
                  <c:v>Dec 2008</c:v>
                </c:pt>
                <c:pt idx="151">
                  <c:v>Jan 2009</c:v>
                </c:pt>
                <c:pt idx="152">
                  <c:v>feb-09</c:v>
                </c:pt>
                <c:pt idx="153">
                  <c:v>mar-09</c:v>
                </c:pt>
                <c:pt idx="154">
                  <c:v>apr-09</c:v>
                </c:pt>
                <c:pt idx="155">
                  <c:v>May 2009</c:v>
                </c:pt>
                <c:pt idx="156">
                  <c:v>Jun 2009</c:v>
                </c:pt>
                <c:pt idx="157">
                  <c:v>Jul 2009</c:v>
                </c:pt>
                <c:pt idx="158">
                  <c:v>Aug 2009</c:v>
                </c:pt>
                <c:pt idx="159">
                  <c:v>Sep 2009</c:v>
                </c:pt>
                <c:pt idx="160">
                  <c:v>Oct 2009</c:v>
                </c:pt>
                <c:pt idx="161">
                  <c:v>nov-09</c:v>
                </c:pt>
                <c:pt idx="162">
                  <c:v>Dec 2009</c:v>
                </c:pt>
                <c:pt idx="163">
                  <c:v>Jan 2010</c:v>
                </c:pt>
                <c:pt idx="164">
                  <c:v>feb-10</c:v>
                </c:pt>
                <c:pt idx="165">
                  <c:v>mar-10</c:v>
                </c:pt>
                <c:pt idx="166">
                  <c:v>apr-10</c:v>
                </c:pt>
                <c:pt idx="167">
                  <c:v>May 2010</c:v>
                </c:pt>
                <c:pt idx="168">
                  <c:v>Jun 2010</c:v>
                </c:pt>
                <c:pt idx="169">
                  <c:v>Jul 2010</c:v>
                </c:pt>
                <c:pt idx="170">
                  <c:v>Aug 2010</c:v>
                </c:pt>
                <c:pt idx="171">
                  <c:v>Sep 2010</c:v>
                </c:pt>
                <c:pt idx="172">
                  <c:v>Oct 2010</c:v>
                </c:pt>
                <c:pt idx="173">
                  <c:v>nov-10</c:v>
                </c:pt>
                <c:pt idx="174">
                  <c:v>Dec 2010</c:v>
                </c:pt>
                <c:pt idx="175">
                  <c:v>Jan 2011</c:v>
                </c:pt>
                <c:pt idx="176">
                  <c:v>feb-11</c:v>
                </c:pt>
                <c:pt idx="177">
                  <c:v>mar-11</c:v>
                </c:pt>
                <c:pt idx="178">
                  <c:v>apr-11</c:v>
                </c:pt>
                <c:pt idx="179">
                  <c:v>May 2011</c:v>
                </c:pt>
                <c:pt idx="180">
                  <c:v>Jun 2011</c:v>
                </c:pt>
                <c:pt idx="181">
                  <c:v>Jul 2011</c:v>
                </c:pt>
                <c:pt idx="182">
                  <c:v>Aug 2011</c:v>
                </c:pt>
                <c:pt idx="183">
                  <c:v>Sep 2011</c:v>
                </c:pt>
                <c:pt idx="184">
                  <c:v>Oct 2011</c:v>
                </c:pt>
                <c:pt idx="185">
                  <c:v>nov-11</c:v>
                </c:pt>
                <c:pt idx="186">
                  <c:v>Dec 2011</c:v>
                </c:pt>
                <c:pt idx="187">
                  <c:v>Jan 2012</c:v>
                </c:pt>
                <c:pt idx="188">
                  <c:v>feb-12</c:v>
                </c:pt>
                <c:pt idx="189">
                  <c:v>mar-12</c:v>
                </c:pt>
                <c:pt idx="190">
                  <c:v>apr-12</c:v>
                </c:pt>
                <c:pt idx="191">
                  <c:v>May 2012</c:v>
                </c:pt>
                <c:pt idx="192">
                  <c:v>Jun 2012</c:v>
                </c:pt>
                <c:pt idx="193">
                  <c:v>Jul 2012</c:v>
                </c:pt>
                <c:pt idx="194">
                  <c:v>Aug 2012</c:v>
                </c:pt>
                <c:pt idx="195">
                  <c:v>Sep 2012</c:v>
                </c:pt>
                <c:pt idx="196">
                  <c:v>Oct 2012</c:v>
                </c:pt>
                <c:pt idx="197">
                  <c:v>nov-12</c:v>
                </c:pt>
                <c:pt idx="198">
                  <c:v>Dec 2012</c:v>
                </c:pt>
                <c:pt idx="199">
                  <c:v>Jan 2013</c:v>
                </c:pt>
                <c:pt idx="200">
                  <c:v>feb-13</c:v>
                </c:pt>
                <c:pt idx="201">
                  <c:v>mar-13</c:v>
                </c:pt>
                <c:pt idx="202">
                  <c:v>apr-13</c:v>
                </c:pt>
                <c:pt idx="203">
                  <c:v>May 2013</c:v>
                </c:pt>
                <c:pt idx="204">
                  <c:v>Jun 2013</c:v>
                </c:pt>
                <c:pt idx="205">
                  <c:v>Jul 2013</c:v>
                </c:pt>
                <c:pt idx="206">
                  <c:v>Aug 2013</c:v>
                </c:pt>
                <c:pt idx="207">
                  <c:v>Sep 2013</c:v>
                </c:pt>
                <c:pt idx="208">
                  <c:v>Oct 2013</c:v>
                </c:pt>
                <c:pt idx="209">
                  <c:v>nov-13</c:v>
                </c:pt>
                <c:pt idx="210">
                  <c:v>Dec 2013</c:v>
                </c:pt>
                <c:pt idx="211">
                  <c:v>Jan 2014</c:v>
                </c:pt>
                <c:pt idx="212">
                  <c:v>feb-14</c:v>
                </c:pt>
                <c:pt idx="213">
                  <c:v>mar-14</c:v>
                </c:pt>
                <c:pt idx="214">
                  <c:v>apr-14</c:v>
                </c:pt>
                <c:pt idx="215">
                  <c:v>May 2014</c:v>
                </c:pt>
                <c:pt idx="216">
                  <c:v>Jun 2014</c:v>
                </c:pt>
                <c:pt idx="217">
                  <c:v>Jul 2014</c:v>
                </c:pt>
                <c:pt idx="218">
                  <c:v>Aug 2014</c:v>
                </c:pt>
                <c:pt idx="219">
                  <c:v>Sep 2014</c:v>
                </c:pt>
                <c:pt idx="220">
                  <c:v>Oct 2014</c:v>
                </c:pt>
                <c:pt idx="221">
                  <c:v>nov-14</c:v>
                </c:pt>
                <c:pt idx="222">
                  <c:v>Dec 2014</c:v>
                </c:pt>
                <c:pt idx="223">
                  <c:v>Jan 2015</c:v>
                </c:pt>
                <c:pt idx="224">
                  <c:v>feb-15</c:v>
                </c:pt>
                <c:pt idx="225">
                  <c:v>mar-15</c:v>
                </c:pt>
                <c:pt idx="226">
                  <c:v>apr-15</c:v>
                </c:pt>
                <c:pt idx="227">
                  <c:v>May 2015</c:v>
                </c:pt>
                <c:pt idx="228">
                  <c:v>Jun 2015</c:v>
                </c:pt>
                <c:pt idx="229">
                  <c:v>Jul 2015</c:v>
                </c:pt>
                <c:pt idx="230">
                  <c:v>Aug 2015</c:v>
                </c:pt>
                <c:pt idx="231">
                  <c:v>Sep 2015</c:v>
                </c:pt>
                <c:pt idx="232">
                  <c:v>Oct 2015</c:v>
                </c:pt>
                <c:pt idx="233">
                  <c:v>nov-15</c:v>
                </c:pt>
                <c:pt idx="234">
                  <c:v>Dec 2015</c:v>
                </c:pt>
                <c:pt idx="235">
                  <c:v>Jan 2016</c:v>
                </c:pt>
                <c:pt idx="236">
                  <c:v>feb-16</c:v>
                </c:pt>
                <c:pt idx="237">
                  <c:v>mar-16</c:v>
                </c:pt>
                <c:pt idx="238">
                  <c:v>apr-16</c:v>
                </c:pt>
                <c:pt idx="239">
                  <c:v>May 2016</c:v>
                </c:pt>
                <c:pt idx="240">
                  <c:v>Jun 2016</c:v>
                </c:pt>
              </c:strCache>
            </c:strRef>
          </c:cat>
          <c:val>
            <c:numRef>
              <c:f>Foglio1!$D$2:$D$242</c:f>
              <c:numCache>
                <c:formatCode>General</c:formatCode>
                <c:ptCount val="241"/>
                <c:pt idx="0">
                  <c:v>18.559999999999999</c:v>
                </c:pt>
                <c:pt idx="1">
                  <c:v>19.559999999999999</c:v>
                </c:pt>
                <c:pt idx="2">
                  <c:v>20.190000000000001</c:v>
                </c:pt>
                <c:pt idx="3">
                  <c:v>22.14</c:v>
                </c:pt>
                <c:pt idx="4">
                  <c:v>23.43</c:v>
                </c:pt>
                <c:pt idx="5">
                  <c:v>22.25</c:v>
                </c:pt>
                <c:pt idx="6">
                  <c:v>23.51</c:v>
                </c:pt>
                <c:pt idx="7">
                  <c:v>23.29</c:v>
                </c:pt>
                <c:pt idx="8">
                  <c:v>20.54</c:v>
                </c:pt>
                <c:pt idx="9">
                  <c:v>19.420000000000002</c:v>
                </c:pt>
                <c:pt idx="10">
                  <c:v>17.98</c:v>
                </c:pt>
                <c:pt idx="11">
                  <c:v>19.47</c:v>
                </c:pt>
                <c:pt idx="12">
                  <c:v>18.02</c:v>
                </c:pt>
                <c:pt idx="13">
                  <c:v>18.45</c:v>
                </c:pt>
                <c:pt idx="14">
                  <c:v>18.79</c:v>
                </c:pt>
                <c:pt idx="15">
                  <c:v>18.73</c:v>
                </c:pt>
                <c:pt idx="16">
                  <c:v>20.12</c:v>
                </c:pt>
                <c:pt idx="17">
                  <c:v>19.16</c:v>
                </c:pt>
                <c:pt idx="18">
                  <c:v>17.239999999999998</c:v>
                </c:pt>
                <c:pt idx="19">
                  <c:v>15.07</c:v>
                </c:pt>
                <c:pt idx="20">
                  <c:v>14.18</c:v>
                </c:pt>
                <c:pt idx="21">
                  <c:v>13.24</c:v>
                </c:pt>
                <c:pt idx="22">
                  <c:v>13.39</c:v>
                </c:pt>
                <c:pt idx="23">
                  <c:v>13.97</c:v>
                </c:pt>
                <c:pt idx="24">
                  <c:v>12.48</c:v>
                </c:pt>
                <c:pt idx="25">
                  <c:v>12.72</c:v>
                </c:pt>
                <c:pt idx="26">
                  <c:v>12.49</c:v>
                </c:pt>
                <c:pt idx="27">
                  <c:v>13.8</c:v>
                </c:pt>
                <c:pt idx="28">
                  <c:v>13.26</c:v>
                </c:pt>
                <c:pt idx="29">
                  <c:v>11.88</c:v>
                </c:pt>
                <c:pt idx="30">
                  <c:v>10.41</c:v>
                </c:pt>
                <c:pt idx="31">
                  <c:v>11.32</c:v>
                </c:pt>
                <c:pt idx="32">
                  <c:v>10.75</c:v>
                </c:pt>
                <c:pt idx="33">
                  <c:v>12.86</c:v>
                </c:pt>
                <c:pt idx="34">
                  <c:v>15.73</c:v>
                </c:pt>
                <c:pt idx="35">
                  <c:v>16.12</c:v>
                </c:pt>
                <c:pt idx="36">
                  <c:v>16.239999999999998</c:v>
                </c:pt>
                <c:pt idx="37">
                  <c:v>18.75</c:v>
                </c:pt>
                <c:pt idx="38">
                  <c:v>20.21</c:v>
                </c:pt>
                <c:pt idx="39">
                  <c:v>22.37</c:v>
                </c:pt>
                <c:pt idx="40">
                  <c:v>22.19</c:v>
                </c:pt>
                <c:pt idx="41">
                  <c:v>24.22</c:v>
                </c:pt>
                <c:pt idx="42">
                  <c:v>25.01</c:v>
                </c:pt>
                <c:pt idx="43">
                  <c:v>25.21</c:v>
                </c:pt>
                <c:pt idx="44">
                  <c:v>27.15</c:v>
                </c:pt>
                <c:pt idx="45">
                  <c:v>27.49</c:v>
                </c:pt>
                <c:pt idx="46">
                  <c:v>23.45</c:v>
                </c:pt>
                <c:pt idx="47">
                  <c:v>27.23</c:v>
                </c:pt>
                <c:pt idx="48">
                  <c:v>29.62</c:v>
                </c:pt>
                <c:pt idx="49">
                  <c:v>28.16</c:v>
                </c:pt>
                <c:pt idx="50">
                  <c:v>29.41</c:v>
                </c:pt>
                <c:pt idx="51">
                  <c:v>32.08</c:v>
                </c:pt>
                <c:pt idx="52">
                  <c:v>31.4</c:v>
                </c:pt>
                <c:pt idx="53">
                  <c:v>32.33</c:v>
                </c:pt>
                <c:pt idx="54">
                  <c:v>25.28</c:v>
                </c:pt>
                <c:pt idx="55">
                  <c:v>25.95</c:v>
                </c:pt>
                <c:pt idx="56">
                  <c:v>27.24</c:v>
                </c:pt>
                <c:pt idx="57">
                  <c:v>25.02</c:v>
                </c:pt>
                <c:pt idx="58">
                  <c:v>25.66</c:v>
                </c:pt>
                <c:pt idx="59">
                  <c:v>27.55</c:v>
                </c:pt>
                <c:pt idx="60">
                  <c:v>26.97</c:v>
                </c:pt>
                <c:pt idx="61">
                  <c:v>24.8</c:v>
                </c:pt>
                <c:pt idx="62">
                  <c:v>25.81</c:v>
                </c:pt>
                <c:pt idx="63">
                  <c:v>25.03</c:v>
                </c:pt>
                <c:pt idx="64">
                  <c:v>20.73</c:v>
                </c:pt>
                <c:pt idx="65">
                  <c:v>18.690000000000001</c:v>
                </c:pt>
                <c:pt idx="66">
                  <c:v>18.52</c:v>
                </c:pt>
                <c:pt idx="67">
                  <c:v>19.149999999999999</c:v>
                </c:pt>
                <c:pt idx="68">
                  <c:v>19.98</c:v>
                </c:pt>
                <c:pt idx="69">
                  <c:v>23.64</c:v>
                </c:pt>
                <c:pt idx="70">
                  <c:v>25.43</c:v>
                </c:pt>
                <c:pt idx="71">
                  <c:v>25.69</c:v>
                </c:pt>
                <c:pt idx="72">
                  <c:v>24.49</c:v>
                </c:pt>
                <c:pt idx="73">
                  <c:v>25.75</c:v>
                </c:pt>
                <c:pt idx="74">
                  <c:v>26.78</c:v>
                </c:pt>
                <c:pt idx="75">
                  <c:v>28.28</c:v>
                </c:pt>
                <c:pt idx="76">
                  <c:v>27.53</c:v>
                </c:pt>
                <c:pt idx="77">
                  <c:v>24.79</c:v>
                </c:pt>
                <c:pt idx="78">
                  <c:v>27.89</c:v>
                </c:pt>
                <c:pt idx="79">
                  <c:v>30.77</c:v>
                </c:pt>
                <c:pt idx="80">
                  <c:v>32.880000000000003</c:v>
                </c:pt>
                <c:pt idx="81">
                  <c:v>30.36</c:v>
                </c:pt>
                <c:pt idx="82">
                  <c:v>25.49</c:v>
                </c:pt>
                <c:pt idx="83">
                  <c:v>26.06</c:v>
                </c:pt>
                <c:pt idx="84">
                  <c:v>27.91</c:v>
                </c:pt>
                <c:pt idx="85">
                  <c:v>28.59</c:v>
                </c:pt>
                <c:pt idx="86">
                  <c:v>29.68</c:v>
                </c:pt>
                <c:pt idx="87">
                  <c:v>26.88</c:v>
                </c:pt>
                <c:pt idx="88">
                  <c:v>29.01</c:v>
                </c:pt>
                <c:pt idx="89">
                  <c:v>29.12</c:v>
                </c:pt>
                <c:pt idx="90">
                  <c:v>29.95</c:v>
                </c:pt>
                <c:pt idx="91">
                  <c:v>31.4</c:v>
                </c:pt>
                <c:pt idx="92">
                  <c:v>31.32</c:v>
                </c:pt>
                <c:pt idx="93">
                  <c:v>33.67</c:v>
                </c:pt>
                <c:pt idx="94">
                  <c:v>33.71</c:v>
                </c:pt>
                <c:pt idx="95">
                  <c:v>37.630000000000003</c:v>
                </c:pt>
                <c:pt idx="96">
                  <c:v>35.54</c:v>
                </c:pt>
                <c:pt idx="97">
                  <c:v>37.93</c:v>
                </c:pt>
                <c:pt idx="98">
                  <c:v>42.08</c:v>
                </c:pt>
                <c:pt idx="99">
                  <c:v>41.65</c:v>
                </c:pt>
                <c:pt idx="100">
                  <c:v>46.87</c:v>
                </c:pt>
                <c:pt idx="101">
                  <c:v>42.23</c:v>
                </c:pt>
                <c:pt idx="102">
                  <c:v>39.090000000000003</c:v>
                </c:pt>
                <c:pt idx="103">
                  <c:v>42.89</c:v>
                </c:pt>
                <c:pt idx="104">
                  <c:v>44.56</c:v>
                </c:pt>
                <c:pt idx="105">
                  <c:v>50.93</c:v>
                </c:pt>
                <c:pt idx="106">
                  <c:v>50.64</c:v>
                </c:pt>
                <c:pt idx="107">
                  <c:v>47.81</c:v>
                </c:pt>
                <c:pt idx="108">
                  <c:v>53.89</c:v>
                </c:pt>
                <c:pt idx="109">
                  <c:v>56.37</c:v>
                </c:pt>
                <c:pt idx="110">
                  <c:v>61.87</c:v>
                </c:pt>
                <c:pt idx="111">
                  <c:v>61.65</c:v>
                </c:pt>
                <c:pt idx="112">
                  <c:v>58.19</c:v>
                </c:pt>
                <c:pt idx="113">
                  <c:v>54.98</c:v>
                </c:pt>
                <c:pt idx="114">
                  <c:v>56.47</c:v>
                </c:pt>
                <c:pt idx="115">
                  <c:v>62.36</c:v>
                </c:pt>
                <c:pt idx="116">
                  <c:v>59.71</c:v>
                </c:pt>
                <c:pt idx="117">
                  <c:v>60.93</c:v>
                </c:pt>
                <c:pt idx="118">
                  <c:v>68</c:v>
                </c:pt>
                <c:pt idx="119">
                  <c:v>68.61</c:v>
                </c:pt>
                <c:pt idx="120">
                  <c:v>68.290000000000006</c:v>
                </c:pt>
                <c:pt idx="121">
                  <c:v>72.510000000000005</c:v>
                </c:pt>
                <c:pt idx="122">
                  <c:v>71.81</c:v>
                </c:pt>
                <c:pt idx="123">
                  <c:v>61.97</c:v>
                </c:pt>
                <c:pt idx="124">
                  <c:v>57.95</c:v>
                </c:pt>
                <c:pt idx="125">
                  <c:v>58.13</c:v>
                </c:pt>
                <c:pt idx="126">
                  <c:v>61</c:v>
                </c:pt>
                <c:pt idx="127">
                  <c:v>53.4</c:v>
                </c:pt>
                <c:pt idx="128">
                  <c:v>57.58</c:v>
                </c:pt>
                <c:pt idx="129">
                  <c:v>60.6</c:v>
                </c:pt>
                <c:pt idx="130">
                  <c:v>65.099999999999994</c:v>
                </c:pt>
                <c:pt idx="131">
                  <c:v>65.099999999999994</c:v>
                </c:pt>
                <c:pt idx="132">
                  <c:v>68.19</c:v>
                </c:pt>
                <c:pt idx="133">
                  <c:v>73.67</c:v>
                </c:pt>
                <c:pt idx="134">
                  <c:v>70.13</c:v>
                </c:pt>
                <c:pt idx="135">
                  <c:v>76.91</c:v>
                </c:pt>
                <c:pt idx="136">
                  <c:v>82.15</c:v>
                </c:pt>
                <c:pt idx="137">
                  <c:v>91.27</c:v>
                </c:pt>
                <c:pt idx="138">
                  <c:v>89.43</c:v>
                </c:pt>
                <c:pt idx="139">
                  <c:v>90.82</c:v>
                </c:pt>
                <c:pt idx="140">
                  <c:v>93.75</c:v>
                </c:pt>
                <c:pt idx="141">
                  <c:v>101.84</c:v>
                </c:pt>
                <c:pt idx="142">
                  <c:v>109.05</c:v>
                </c:pt>
                <c:pt idx="143">
                  <c:v>122.77</c:v>
                </c:pt>
                <c:pt idx="144">
                  <c:v>131.52000000000001</c:v>
                </c:pt>
                <c:pt idx="145">
                  <c:v>132.55000000000001</c:v>
                </c:pt>
                <c:pt idx="146">
                  <c:v>114.57</c:v>
                </c:pt>
                <c:pt idx="147">
                  <c:v>99.29</c:v>
                </c:pt>
                <c:pt idx="148">
                  <c:v>72.69</c:v>
                </c:pt>
                <c:pt idx="149">
                  <c:v>54.04</c:v>
                </c:pt>
                <c:pt idx="150">
                  <c:v>41.53</c:v>
                </c:pt>
                <c:pt idx="151">
                  <c:v>43.91</c:v>
                </c:pt>
                <c:pt idx="152">
                  <c:v>41.76</c:v>
                </c:pt>
                <c:pt idx="153">
                  <c:v>46.95</c:v>
                </c:pt>
                <c:pt idx="154">
                  <c:v>50.28</c:v>
                </c:pt>
                <c:pt idx="155">
                  <c:v>58.1</c:v>
                </c:pt>
                <c:pt idx="156">
                  <c:v>69.13</c:v>
                </c:pt>
                <c:pt idx="157">
                  <c:v>64.650000000000006</c:v>
                </c:pt>
                <c:pt idx="158">
                  <c:v>71.63</c:v>
                </c:pt>
                <c:pt idx="159">
                  <c:v>68.38</c:v>
                </c:pt>
                <c:pt idx="160">
                  <c:v>74.08</c:v>
                </c:pt>
                <c:pt idx="161">
                  <c:v>77.56</c:v>
                </c:pt>
                <c:pt idx="162">
                  <c:v>74.88</c:v>
                </c:pt>
                <c:pt idx="163">
                  <c:v>77.12</c:v>
                </c:pt>
                <c:pt idx="164">
                  <c:v>74.72</c:v>
                </c:pt>
                <c:pt idx="165">
                  <c:v>79.3</c:v>
                </c:pt>
                <c:pt idx="166">
                  <c:v>84.14</c:v>
                </c:pt>
                <c:pt idx="167">
                  <c:v>75.540000000000006</c:v>
                </c:pt>
                <c:pt idx="168">
                  <c:v>74.73</c:v>
                </c:pt>
                <c:pt idx="169">
                  <c:v>74.52</c:v>
                </c:pt>
                <c:pt idx="170">
                  <c:v>75.88</c:v>
                </c:pt>
                <c:pt idx="171">
                  <c:v>76.11</c:v>
                </c:pt>
                <c:pt idx="172">
                  <c:v>81.72</c:v>
                </c:pt>
                <c:pt idx="173">
                  <c:v>84.53</c:v>
                </c:pt>
                <c:pt idx="174">
                  <c:v>90.07</c:v>
                </c:pt>
                <c:pt idx="175">
                  <c:v>92.66</c:v>
                </c:pt>
                <c:pt idx="176">
                  <c:v>97.73</c:v>
                </c:pt>
                <c:pt idx="177">
                  <c:v>108.65</c:v>
                </c:pt>
                <c:pt idx="178">
                  <c:v>116.32</c:v>
                </c:pt>
                <c:pt idx="179">
                  <c:v>108.18</c:v>
                </c:pt>
                <c:pt idx="180">
                  <c:v>105.85</c:v>
                </c:pt>
                <c:pt idx="181">
                  <c:v>107.88</c:v>
                </c:pt>
                <c:pt idx="182">
                  <c:v>100.45</c:v>
                </c:pt>
                <c:pt idx="183">
                  <c:v>100.83</c:v>
                </c:pt>
                <c:pt idx="184">
                  <c:v>99.92</c:v>
                </c:pt>
                <c:pt idx="185">
                  <c:v>105.36</c:v>
                </c:pt>
                <c:pt idx="186">
                  <c:v>104.26</c:v>
                </c:pt>
                <c:pt idx="187">
                  <c:v>106.89</c:v>
                </c:pt>
                <c:pt idx="188">
                  <c:v>112.7</c:v>
                </c:pt>
                <c:pt idx="189">
                  <c:v>117.79</c:v>
                </c:pt>
                <c:pt idx="190">
                  <c:v>113.75</c:v>
                </c:pt>
                <c:pt idx="191">
                  <c:v>104.16</c:v>
                </c:pt>
                <c:pt idx="192">
                  <c:v>90.73</c:v>
                </c:pt>
                <c:pt idx="193">
                  <c:v>96.75</c:v>
                </c:pt>
                <c:pt idx="194">
                  <c:v>105.28</c:v>
                </c:pt>
                <c:pt idx="195">
                  <c:v>106.32</c:v>
                </c:pt>
                <c:pt idx="196">
                  <c:v>103.39</c:v>
                </c:pt>
                <c:pt idx="197">
                  <c:v>101.17</c:v>
                </c:pt>
                <c:pt idx="198">
                  <c:v>101.17</c:v>
                </c:pt>
                <c:pt idx="199">
                  <c:v>105.04</c:v>
                </c:pt>
                <c:pt idx="200">
                  <c:v>107.66</c:v>
                </c:pt>
                <c:pt idx="201">
                  <c:v>102.61</c:v>
                </c:pt>
                <c:pt idx="202">
                  <c:v>98.85</c:v>
                </c:pt>
                <c:pt idx="203">
                  <c:v>99.35</c:v>
                </c:pt>
                <c:pt idx="204">
                  <c:v>99.74</c:v>
                </c:pt>
                <c:pt idx="205">
                  <c:v>105.21</c:v>
                </c:pt>
                <c:pt idx="206">
                  <c:v>108.06</c:v>
                </c:pt>
                <c:pt idx="207">
                  <c:v>108.78</c:v>
                </c:pt>
                <c:pt idx="208">
                  <c:v>105.46</c:v>
                </c:pt>
                <c:pt idx="209">
                  <c:v>102.58</c:v>
                </c:pt>
                <c:pt idx="210">
                  <c:v>105.49</c:v>
                </c:pt>
                <c:pt idx="211">
                  <c:v>102.25</c:v>
                </c:pt>
                <c:pt idx="212">
                  <c:v>104.82</c:v>
                </c:pt>
                <c:pt idx="213">
                  <c:v>104.04</c:v>
                </c:pt>
                <c:pt idx="214">
                  <c:v>104.94</c:v>
                </c:pt>
                <c:pt idx="215">
                  <c:v>105.73</c:v>
                </c:pt>
                <c:pt idx="216">
                  <c:v>108.37</c:v>
                </c:pt>
                <c:pt idx="217">
                  <c:v>105.22</c:v>
                </c:pt>
                <c:pt idx="218">
                  <c:v>100.05</c:v>
                </c:pt>
                <c:pt idx="219">
                  <c:v>95.89</c:v>
                </c:pt>
                <c:pt idx="220">
                  <c:v>86.13</c:v>
                </c:pt>
                <c:pt idx="221">
                  <c:v>76.959999999999994</c:v>
                </c:pt>
                <c:pt idx="222">
                  <c:v>60.55</c:v>
                </c:pt>
                <c:pt idx="223">
                  <c:v>47.45</c:v>
                </c:pt>
                <c:pt idx="224">
                  <c:v>54.93</c:v>
                </c:pt>
                <c:pt idx="225">
                  <c:v>52.83</c:v>
                </c:pt>
                <c:pt idx="226">
                  <c:v>57.42</c:v>
                </c:pt>
                <c:pt idx="227">
                  <c:v>62.5</c:v>
                </c:pt>
                <c:pt idx="228">
                  <c:v>61.3</c:v>
                </c:pt>
                <c:pt idx="229">
                  <c:v>54.43</c:v>
                </c:pt>
                <c:pt idx="230">
                  <c:v>45.72</c:v>
                </c:pt>
                <c:pt idx="231">
                  <c:v>46.29</c:v>
                </c:pt>
                <c:pt idx="232">
                  <c:v>46.96</c:v>
                </c:pt>
                <c:pt idx="233">
                  <c:v>43.13</c:v>
                </c:pt>
                <c:pt idx="234">
                  <c:v>36.56</c:v>
                </c:pt>
                <c:pt idx="235">
                  <c:v>29.92</c:v>
                </c:pt>
                <c:pt idx="236">
                  <c:v>31.05</c:v>
                </c:pt>
                <c:pt idx="237">
                  <c:v>37.340000000000003</c:v>
                </c:pt>
                <c:pt idx="238">
                  <c:v>40.75</c:v>
                </c:pt>
                <c:pt idx="239">
                  <c:v>45.98</c:v>
                </c:pt>
                <c:pt idx="240">
                  <c:v>47.69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6E-4DA3-BFDB-B3FA9F862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8175840"/>
        <c:axId val="668181744"/>
      </c:lineChart>
      <c:catAx>
        <c:axId val="6681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8181744"/>
        <c:crosses val="autoZero"/>
        <c:auto val="1"/>
        <c:lblAlgn val="ctr"/>
        <c:lblOffset val="100"/>
        <c:noMultiLvlLbl val="0"/>
      </c:catAx>
      <c:valAx>
        <c:axId val="668181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817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(3)'!$A$75:$A$76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(3)'!$B$75</c:f>
              <c:numCache>
                <c:formatCode>General</c:formatCode>
                <c:ptCount val="1"/>
                <c:pt idx="0">
                  <c:v>43.8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49-4142-B715-4B4357AC98C6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(3)'!$A$75:$A$76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(3)'!$B$76</c:f>
              <c:numCache>
                <c:formatCode>General</c:formatCode>
                <c:ptCount val="1"/>
                <c:pt idx="0">
                  <c:v>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49-4142-B715-4B4357AC9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00624"/>
        <c:axId val="493500296"/>
      </c:barChart>
      <c:catAx>
        <c:axId val="493500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500296"/>
        <c:crosses val="autoZero"/>
        <c:auto val="1"/>
        <c:lblAlgn val="ctr"/>
        <c:lblOffset val="100"/>
        <c:noMultiLvlLbl val="0"/>
      </c:catAx>
      <c:valAx>
        <c:axId val="493500296"/>
        <c:scaling>
          <c:orientation val="minMax"/>
          <c:max val="4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9350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(3)'!$A$78:$A$79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(3)'!$B$78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E-4D35-9410-502A3A572969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(3)'!$A$78:$A$79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(3)'!$B$79</c:f>
              <c:numCache>
                <c:formatCode>General</c:formatCode>
                <c:ptCount val="1"/>
                <c:pt idx="0">
                  <c:v>40.4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E-4D35-9410-502A3A572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00624"/>
        <c:axId val="493500296"/>
      </c:barChart>
      <c:catAx>
        <c:axId val="493500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500296"/>
        <c:crosses val="autoZero"/>
        <c:auto val="1"/>
        <c:lblAlgn val="ctr"/>
        <c:lblOffset val="100"/>
        <c:noMultiLvlLbl val="0"/>
      </c:catAx>
      <c:valAx>
        <c:axId val="493500296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9350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(3)'!$A$81:$A$82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(3)'!$B$81</c:f>
              <c:numCache>
                <c:formatCode>General</c:formatCode>
                <c:ptCount val="1"/>
                <c:pt idx="0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8C-40DE-A693-0689072C9938}"/>
            </c:ext>
          </c:extLst>
        </c:ser>
        <c:ser>
          <c:idx val="1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'Foglio1 (3)'!$A$81:$A$82</c:f>
              <c:numCache>
                <c:formatCode>General</c:formatCode>
                <c:ptCount val="2"/>
                <c:pt idx="0">
                  <c:v>1980</c:v>
                </c:pt>
                <c:pt idx="1">
                  <c:v>2015</c:v>
                </c:pt>
              </c:numCache>
            </c:numRef>
          </c:cat>
          <c:val>
            <c:numRef>
              <c:f>'Foglio1 (3)'!$B$82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8C-40DE-A693-0689072C9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00624"/>
        <c:axId val="493500296"/>
      </c:barChart>
      <c:catAx>
        <c:axId val="493500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500296"/>
        <c:crosses val="autoZero"/>
        <c:auto val="1"/>
        <c:lblAlgn val="ctr"/>
        <c:lblOffset val="100"/>
        <c:noMultiLvlLbl val="0"/>
      </c:catAx>
      <c:valAx>
        <c:axId val="493500296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9350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1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30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59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17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84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28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85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0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83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2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54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35000">
              <a:schemeClr val="bg1">
                <a:lumMod val="7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38A60-4F79-4704-8D13-C5375F0A0FC3}" type="datetimeFigureOut">
              <a:rPr lang="it-IT" smtClean="0"/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B44D0-53B4-43B0-A059-F2CECA37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33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chart" Target="../charts/char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5" Type="http://schemas.openxmlformats.org/officeDocument/2006/relationships/chart" Target="../charts/chart59.xml"/><Relationship Id="rId4" Type="http://schemas.openxmlformats.org/officeDocument/2006/relationships/chart" Target="../charts/char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99393" y="856670"/>
            <a:ext cx="11393214" cy="5880461"/>
            <a:chOff x="1262062" y="695324"/>
            <a:chExt cx="9667875" cy="5467351"/>
          </a:xfrm>
        </p:grpSpPr>
        <p:graphicFrame>
          <p:nvGraphicFramePr>
            <p:cNvPr id="9" name="Grafico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50525885"/>
                </p:ext>
              </p:extLst>
            </p:nvPr>
          </p:nvGraphicFramePr>
          <p:xfrm>
            <a:off x="1538287" y="904873"/>
            <a:ext cx="9391650" cy="48101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0" name="Grafico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7579387"/>
                </p:ext>
              </p:extLst>
            </p:nvPr>
          </p:nvGraphicFramePr>
          <p:xfrm>
            <a:off x="1262062" y="695324"/>
            <a:ext cx="9248775" cy="5467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8" name="CasellaDiTesto 7"/>
          <p:cNvSpPr txBox="1"/>
          <p:nvPr/>
        </p:nvSpPr>
        <p:spPr>
          <a:xfrm>
            <a:off x="2199770" y="921523"/>
            <a:ext cx="7385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Capacità produttiva (milioni di tonnellate) scala </a:t>
            </a:r>
            <a:r>
              <a:rPr lang="it-IT" b="1" dirty="0" err="1"/>
              <a:t>sx</a:t>
            </a:r>
            <a:r>
              <a:rPr lang="it-IT" b="1" dirty="0"/>
              <a:t>.</a:t>
            </a:r>
          </a:p>
          <a:p>
            <a:r>
              <a:rPr lang="it-IT" b="1" dirty="0"/>
              <a:t>Domanda (milioni di tonnellate) scala </a:t>
            </a:r>
            <a:r>
              <a:rPr lang="it-IT" b="1" dirty="0" err="1"/>
              <a:t>sx</a:t>
            </a:r>
            <a:r>
              <a:rPr lang="it-IT" b="1" dirty="0"/>
              <a:t>.</a:t>
            </a:r>
          </a:p>
          <a:p>
            <a:r>
              <a:rPr lang="it-IT" b="1" dirty="0"/>
              <a:t>Scarto tra capacità produttiva e domanda (milioni di tonnellate) scala dx.</a:t>
            </a:r>
          </a:p>
          <a:p>
            <a:endParaRPr lang="it-IT" b="1" dirty="0"/>
          </a:p>
        </p:txBody>
      </p:sp>
      <p:cxnSp>
        <p:nvCxnSpPr>
          <p:cNvPr id="11" name="Connettore diritto 10"/>
          <p:cNvCxnSpPr/>
          <p:nvPr/>
        </p:nvCxnSpPr>
        <p:spPr>
          <a:xfrm flipV="1">
            <a:off x="1345324" y="1098416"/>
            <a:ext cx="812406" cy="25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 flipV="1">
            <a:off x="1350580" y="1376936"/>
            <a:ext cx="812406" cy="25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2007477" y="1502981"/>
            <a:ext cx="157655" cy="252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903889" y="39912"/>
            <a:ext cx="1077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Rapporto tra capacità produttiva e domanda nel comparto dell’acciaio – 2000/2015</a:t>
            </a:r>
          </a:p>
        </p:txBody>
      </p:sp>
    </p:spTree>
    <p:extLst>
      <p:ext uri="{BB962C8B-B14F-4D97-AF65-F5344CB8AC3E}">
        <p14:creationId xmlns:p14="http://schemas.microsoft.com/office/powerpoint/2010/main" val="1529846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207" y="-40728"/>
            <a:ext cx="1181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USA: importazioni mensili di prodotti siderurgici dal mondo (           ) e dalla Cina (           )</a:t>
            </a:r>
          </a:p>
          <a:p>
            <a:pPr algn="ctr"/>
            <a:r>
              <a:rPr lang="it-IT" sz="2400" b="1" dirty="0"/>
              <a:t>Aprile 2014/Aprile 2016 </a:t>
            </a:r>
            <a:r>
              <a:rPr lang="it-IT" b="1" dirty="0"/>
              <a:t>(migliaia di tonnellate)</a:t>
            </a:r>
            <a:endParaRPr lang="it-IT" sz="2400" b="1" dirty="0"/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463036"/>
              </p:ext>
            </p:extLst>
          </p:nvPr>
        </p:nvGraphicFramePr>
        <p:xfrm>
          <a:off x="0" y="1054100"/>
          <a:ext cx="12192000" cy="580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tangolo 1"/>
          <p:cNvSpPr/>
          <p:nvPr/>
        </p:nvSpPr>
        <p:spPr>
          <a:xfrm>
            <a:off x="8445500" y="114300"/>
            <a:ext cx="393700" cy="165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0960100" y="114300"/>
            <a:ext cx="393700" cy="16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04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207" y="-40728"/>
            <a:ext cx="1181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USA: produzione e addetti nel comparto dell’acciaio 1990 - 2014</a:t>
            </a: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196988"/>
              </p:ext>
            </p:extLst>
          </p:nvPr>
        </p:nvGraphicFramePr>
        <p:xfrm>
          <a:off x="0" y="912720"/>
          <a:ext cx="11300108" cy="5945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17863"/>
              </p:ext>
            </p:extLst>
          </p:nvPr>
        </p:nvGraphicFramePr>
        <p:xfrm>
          <a:off x="525517" y="1158282"/>
          <a:ext cx="11498317" cy="5945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Connettore diritto 2"/>
          <p:cNvCxnSpPr/>
          <p:nvPr/>
        </p:nvCxnSpPr>
        <p:spPr>
          <a:xfrm>
            <a:off x="850900" y="912720"/>
            <a:ext cx="1422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850900" y="1255620"/>
            <a:ext cx="14224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2451100" y="728053"/>
            <a:ext cx="467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Produzione (in milioni di tonnellate) </a:t>
            </a:r>
            <a:r>
              <a:rPr lang="it-IT" sz="1400" b="1" dirty="0"/>
              <a:t>(scala sin) 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451100" y="1070954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Addetti </a:t>
            </a:r>
            <a:r>
              <a:rPr lang="it-IT" sz="1400" b="1" dirty="0"/>
              <a:t>(scala dx)</a:t>
            </a: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960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517" y="17999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USA: Investimenti in infrastrutture (% del prodotto interno lordo)</a:t>
            </a:r>
          </a:p>
          <a:p>
            <a:pPr algn="ctr"/>
            <a:r>
              <a:rPr lang="it-IT" sz="2400" b="1" dirty="0"/>
              <a:t>(1958 -2014)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5" y="1495313"/>
            <a:ext cx="11993382" cy="49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5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673" y="0"/>
            <a:ext cx="12091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Numero di inchieste per dumping e sussidi nel comparto dell’acciaio - 1990/2016 </a:t>
            </a:r>
            <a:r>
              <a:rPr lang="it-IT" sz="1600" b="1" dirty="0"/>
              <a:t>(2016 annualizzato)</a:t>
            </a:r>
            <a:endParaRPr lang="it-IT" sz="2400" b="1" dirty="0"/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799254"/>
              </p:ext>
            </p:extLst>
          </p:nvPr>
        </p:nvGraphicFramePr>
        <p:xfrm>
          <a:off x="493986" y="567560"/>
          <a:ext cx="11319641" cy="3058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725611" y="804041"/>
            <a:ext cx="372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</a:rPr>
              <a:t>Denunce </a:t>
            </a:r>
          </a:p>
        </p:txBody>
      </p:sp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277118"/>
              </p:ext>
            </p:extLst>
          </p:nvPr>
        </p:nvGraphicFramePr>
        <p:xfrm>
          <a:off x="493985" y="3626069"/>
          <a:ext cx="11319641" cy="309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725611" y="3731964"/>
            <a:ext cx="372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</a:rPr>
              <a:t>Difese </a:t>
            </a:r>
          </a:p>
        </p:txBody>
      </p:sp>
    </p:spTree>
    <p:extLst>
      <p:ext uri="{BB962C8B-B14F-4D97-AF65-F5344CB8AC3E}">
        <p14:creationId xmlns:p14="http://schemas.microsoft.com/office/powerpoint/2010/main" val="349030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7850" y="107950"/>
            <a:ext cx="10515600" cy="514106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+mn-lt"/>
              </a:rPr>
              <a:t>I produttori cinesi di acciaio vendono in perdita dall’inizio del 2015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657625"/>
              </p:ext>
            </p:extLst>
          </p:nvPr>
        </p:nvGraphicFramePr>
        <p:xfrm>
          <a:off x="368300" y="571500"/>
          <a:ext cx="11518900" cy="581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ttore diritto 6"/>
          <p:cNvCxnSpPr/>
          <p:nvPr/>
        </p:nvCxnSpPr>
        <p:spPr>
          <a:xfrm flipH="1">
            <a:off x="368300" y="4559300"/>
            <a:ext cx="109347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315200" y="5123190"/>
            <a:ext cx="2504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Break-even line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8966200" y="4593493"/>
            <a:ext cx="609600" cy="61859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0" y="6328430"/>
            <a:ext cx="113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2008         2009         2010         2011         2012         2013         2014         2015</a:t>
            </a:r>
          </a:p>
        </p:txBody>
      </p:sp>
      <p:cxnSp>
        <p:nvCxnSpPr>
          <p:cNvPr id="4" name="Connettore diritto 3"/>
          <p:cNvCxnSpPr/>
          <p:nvPr/>
        </p:nvCxnSpPr>
        <p:spPr>
          <a:xfrm>
            <a:off x="2545492" y="988541"/>
            <a:ext cx="988540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669957" y="827903"/>
            <a:ext cx="494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Prezzo in USD / tonnellata di acciaio</a:t>
            </a:r>
          </a:p>
        </p:txBody>
      </p:sp>
    </p:spTree>
    <p:extLst>
      <p:ext uri="{BB962C8B-B14F-4D97-AF65-F5344CB8AC3E}">
        <p14:creationId xmlns:p14="http://schemas.microsoft.com/office/powerpoint/2010/main" val="219685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143367"/>
              </p:ext>
            </p:extLst>
          </p:nvPr>
        </p:nvGraphicFramePr>
        <p:xfrm>
          <a:off x="215900" y="762000"/>
          <a:ext cx="11353799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1206500" y="6273800"/>
            <a:ext cx="1111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2004      2005      2006       2007      2008      2009      2010      2011      2012      2013       2014      2015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8000" y="0"/>
            <a:ext cx="1140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Bilancia commerciale della Cina nel comparto acciaio</a:t>
            </a:r>
          </a:p>
          <a:p>
            <a:pPr algn="ctr"/>
            <a:r>
              <a:rPr lang="it-IT" sz="2000" b="1" dirty="0"/>
              <a:t>(milioni di tonnellate)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1887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412476"/>
              </p:ext>
            </p:extLst>
          </p:nvPr>
        </p:nvGraphicFramePr>
        <p:xfrm>
          <a:off x="0" y="746235"/>
          <a:ext cx="11813628" cy="611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490458"/>
              </p:ext>
            </p:extLst>
          </p:nvPr>
        </p:nvGraphicFramePr>
        <p:xfrm>
          <a:off x="430865" y="746234"/>
          <a:ext cx="11289501" cy="611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709094" y="534122"/>
            <a:ext cx="7321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Esportazioni nette di acciaio</a:t>
            </a:r>
          </a:p>
          <a:p>
            <a:r>
              <a:rPr lang="it-IT" sz="1400" b="1" dirty="0"/>
              <a:t>in milioni di tonnellate (scala sin)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1420185" y="767933"/>
            <a:ext cx="6936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14%</a:t>
            </a:r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r>
              <a:rPr lang="it-IT" b="1" dirty="0"/>
              <a:t>10%</a:t>
            </a:r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r>
              <a:rPr lang="it-IT" b="1" dirty="0"/>
              <a:t>6%</a:t>
            </a:r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endParaRPr lang="it-IT" sz="1400" b="1" dirty="0"/>
          </a:p>
          <a:p>
            <a:pPr algn="r"/>
            <a:r>
              <a:rPr lang="it-IT" b="1" dirty="0"/>
              <a:t>2%</a:t>
            </a:r>
          </a:p>
          <a:p>
            <a:pPr algn="r"/>
            <a:endParaRPr lang="it-IT" b="1" dirty="0"/>
          </a:p>
          <a:p>
            <a:pPr algn="r"/>
            <a:r>
              <a:rPr lang="it-IT" b="1" dirty="0"/>
              <a:t>0%</a:t>
            </a:r>
          </a:p>
          <a:p>
            <a:pPr algn="r"/>
            <a:endParaRPr lang="it-IT" b="1" dirty="0"/>
          </a:p>
          <a:p>
            <a:pPr algn="r"/>
            <a:r>
              <a:rPr lang="it-IT" b="1" dirty="0"/>
              <a:t>-2%</a:t>
            </a:r>
          </a:p>
          <a:p>
            <a:pPr algn="r"/>
            <a:endParaRPr lang="it-IT" b="1" dirty="0"/>
          </a:p>
          <a:p>
            <a:pPr algn="r"/>
            <a:endParaRPr lang="it-IT" b="1" dirty="0"/>
          </a:p>
          <a:p>
            <a:pPr algn="r"/>
            <a:r>
              <a:rPr lang="it-IT" b="1" dirty="0"/>
              <a:t>-6%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795845" y="534122"/>
            <a:ext cx="46261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Percentuale della domanda mondiale di acciaio coperta dalle esportazioni cinesi</a:t>
            </a:r>
          </a:p>
          <a:p>
            <a:r>
              <a:rPr lang="it-IT" sz="1400" b="1" dirty="0"/>
              <a:t>(scala dx)</a:t>
            </a:r>
            <a:endParaRPr lang="it-IT" sz="2000" b="1" dirty="0"/>
          </a:p>
        </p:txBody>
      </p:sp>
      <p:cxnSp>
        <p:nvCxnSpPr>
          <p:cNvPr id="11" name="Connettore diritto 10"/>
          <p:cNvCxnSpPr/>
          <p:nvPr/>
        </p:nvCxnSpPr>
        <p:spPr>
          <a:xfrm>
            <a:off x="5119807" y="847502"/>
            <a:ext cx="66194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332876" y="0"/>
            <a:ext cx="348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Cina: 2000 – 2016</a:t>
            </a:r>
            <a:endParaRPr lang="it-IT" sz="28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720" y="614401"/>
            <a:ext cx="3048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2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1200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+mn-lt"/>
              </a:rPr>
              <a:t>Variazione nelle destinazioni dell’export cinese di prodotti siderurgici -       2004     2015</a:t>
            </a: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619137"/>
              </p:ext>
            </p:extLst>
          </p:nvPr>
        </p:nvGraphicFramePr>
        <p:xfrm>
          <a:off x="0" y="711201"/>
          <a:ext cx="12192000" cy="614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tangolo 2"/>
          <p:cNvSpPr/>
          <p:nvPr/>
        </p:nvSpPr>
        <p:spPr>
          <a:xfrm>
            <a:off x="9683826" y="242984"/>
            <a:ext cx="231355" cy="2031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0651473" y="242984"/>
            <a:ext cx="231355" cy="203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08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0" y="0"/>
            <a:ext cx="12192000" cy="830997"/>
            <a:chOff x="2" y="0"/>
            <a:chExt cx="6537432" cy="830997"/>
          </a:xfrm>
        </p:grpSpPr>
        <p:sp>
          <p:nvSpPr>
            <p:cNvPr id="5" name="CasellaDiTesto 4"/>
            <p:cNvSpPr txBox="1"/>
            <p:nvPr/>
          </p:nvSpPr>
          <p:spPr>
            <a:xfrm>
              <a:off x="2" y="0"/>
              <a:ext cx="65374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Cina: importazioni ed esportazioni di acciaio 2009 / 2016 (gennaio)</a:t>
              </a:r>
            </a:p>
            <a:p>
              <a:pPr algn="ctr"/>
              <a:r>
                <a:rPr lang="it-IT" sz="2400" b="1" dirty="0"/>
                <a:t>in milioni di ton </a:t>
              </a:r>
              <a:r>
                <a:rPr lang="it-IT" sz="2400" b="1" dirty="0" err="1"/>
                <a:t>esp</a:t>
              </a:r>
              <a:r>
                <a:rPr lang="it-IT" sz="2400" b="1" dirty="0"/>
                <a:t>. (       )  </a:t>
              </a:r>
              <a:r>
                <a:rPr lang="it-IT" sz="2400" b="1" dirty="0" err="1"/>
                <a:t>imp</a:t>
              </a:r>
              <a:r>
                <a:rPr lang="it-IT" sz="2400" b="1" dirty="0"/>
                <a:t>. (       )</a:t>
              </a:r>
            </a:p>
          </p:txBody>
        </p:sp>
        <p:cxnSp>
          <p:nvCxnSpPr>
            <p:cNvPr id="3" name="Connettore diritto 2"/>
            <p:cNvCxnSpPr/>
            <p:nvPr/>
          </p:nvCxnSpPr>
          <p:spPr>
            <a:xfrm>
              <a:off x="3511927" y="624976"/>
              <a:ext cx="16033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/>
            <p:cNvCxnSpPr/>
            <p:nvPr/>
          </p:nvCxnSpPr>
          <p:spPr>
            <a:xfrm>
              <a:off x="4291777" y="624976"/>
              <a:ext cx="16033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404860"/>
              </p:ext>
            </p:extLst>
          </p:nvPr>
        </p:nvGraphicFramePr>
        <p:xfrm>
          <a:off x="0" y="960042"/>
          <a:ext cx="12192000" cy="589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7032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2332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Produzione di acciaio: mondo, Cina, EU28, USA 1980 – 2015</a:t>
            </a:r>
          </a:p>
          <a:p>
            <a:pPr algn="ctr"/>
            <a:r>
              <a:rPr lang="it-IT" sz="1400" b="1" dirty="0"/>
              <a:t>(milioni di </a:t>
            </a:r>
            <a:r>
              <a:rPr lang="it-IT" sz="1400" b="1" dirty="0" err="1"/>
              <a:t>tonn</a:t>
            </a:r>
            <a:r>
              <a:rPr lang="it-IT" sz="1400" b="1" dirty="0"/>
              <a:t>)</a:t>
            </a:r>
          </a:p>
        </p:txBody>
      </p:sp>
      <p:graphicFrame>
        <p:nvGraphicFramePr>
          <p:cNvPr id="29" name="Gra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699362"/>
              </p:ext>
            </p:extLst>
          </p:nvPr>
        </p:nvGraphicFramePr>
        <p:xfrm>
          <a:off x="0" y="998484"/>
          <a:ext cx="12192000" cy="5859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693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756458"/>
              </p:ext>
            </p:extLst>
          </p:nvPr>
        </p:nvGraphicFramePr>
        <p:xfrm>
          <a:off x="0" y="819807"/>
          <a:ext cx="12192000" cy="603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36884" y="228600"/>
            <a:ext cx="11526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Produzione mondiale di acciaio (1950 – 2015)</a:t>
            </a:r>
          </a:p>
          <a:p>
            <a:pPr algn="ctr"/>
            <a:r>
              <a:rPr lang="it-IT" sz="2400" b="1" dirty="0"/>
              <a:t>(milioni di tonnellate)</a:t>
            </a:r>
          </a:p>
        </p:txBody>
      </p:sp>
    </p:spTree>
    <p:extLst>
      <p:ext uri="{BB962C8B-B14F-4D97-AF65-F5344CB8AC3E}">
        <p14:creationId xmlns:p14="http://schemas.microsoft.com/office/powerpoint/2010/main" val="411463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967068"/>
              </p:ext>
            </p:extLst>
          </p:nvPr>
        </p:nvGraphicFramePr>
        <p:xfrm>
          <a:off x="157656" y="367863"/>
          <a:ext cx="11249179" cy="633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347167"/>
              </p:ext>
            </p:extLst>
          </p:nvPr>
        </p:nvGraphicFramePr>
        <p:xfrm>
          <a:off x="558837" y="637102"/>
          <a:ext cx="11422956" cy="557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873951" y="122736"/>
            <a:ext cx="953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Capitalizzazione del comparto dell’acciaio (in % sulla capitalizzazione complessiva) – 1991 / 2015</a:t>
            </a:r>
          </a:p>
          <a:p>
            <a:r>
              <a:rPr lang="it-IT" b="1" dirty="0"/>
              <a:t>Rapporto fra margine operativo lordo (EBITDA) e vendite nell’industria dell’acciaio – 1991 / 2015</a:t>
            </a:r>
          </a:p>
        </p:txBody>
      </p:sp>
      <p:cxnSp>
        <p:nvCxnSpPr>
          <p:cNvPr id="11" name="Connettore diritto 10"/>
          <p:cNvCxnSpPr/>
          <p:nvPr/>
        </p:nvCxnSpPr>
        <p:spPr>
          <a:xfrm flipV="1">
            <a:off x="1019505" y="299630"/>
            <a:ext cx="812406" cy="258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 flipV="1">
            <a:off x="1024761" y="578150"/>
            <a:ext cx="812406" cy="25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85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-40728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USA: Utile netto delle prime sei compagnie siderurgiche </a:t>
            </a:r>
            <a:r>
              <a:rPr lang="it-IT" b="1" dirty="0"/>
              <a:t>(in milioni di USD)</a:t>
            </a:r>
            <a:endParaRPr lang="it-IT" sz="2400" b="1" dirty="0"/>
          </a:p>
          <a:p>
            <a:pPr algn="ctr"/>
            <a:r>
              <a:rPr lang="it-IT" b="1" dirty="0"/>
              <a:t>(</a:t>
            </a:r>
            <a:r>
              <a:rPr lang="en-US" b="1" dirty="0"/>
              <a:t>U.S. Steel, Nucor, AK Steel, Carpenter T., Commercial Metals, Steel Dynamics)</a:t>
            </a:r>
          </a:p>
          <a:p>
            <a:pPr algn="ctr"/>
            <a:r>
              <a:rPr lang="it-IT" sz="2400" b="1" dirty="0"/>
              <a:t>(1° trim. 2009 – 4° trim. 2015)</a:t>
            </a: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311880"/>
              </p:ext>
            </p:extLst>
          </p:nvPr>
        </p:nvGraphicFramePr>
        <p:xfrm>
          <a:off x="0" y="482492"/>
          <a:ext cx="12192000" cy="6375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Connettore diritto 2"/>
          <p:cNvCxnSpPr/>
          <p:nvPr/>
        </p:nvCxnSpPr>
        <p:spPr>
          <a:xfrm flipV="1">
            <a:off x="660400" y="2755900"/>
            <a:ext cx="11531600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276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067749"/>
              </p:ext>
            </p:extLst>
          </p:nvPr>
        </p:nvGraphicFramePr>
        <p:xfrm>
          <a:off x="0" y="1323472"/>
          <a:ext cx="12192000" cy="553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Profittabilità delle compagnie siderurgiche 1992 – 2015</a:t>
            </a:r>
          </a:p>
          <a:p>
            <a:pPr algn="ctr"/>
            <a:r>
              <a:rPr lang="it-IT" sz="1600" b="1" dirty="0"/>
              <a:t>(variazione percentuale annua)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800448" y="701758"/>
            <a:ext cx="462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Margine operativo lordo (EBIDTA)</a:t>
            </a:r>
          </a:p>
          <a:p>
            <a:pPr algn="ctr"/>
            <a:r>
              <a:rPr lang="it-IT" sz="1600" b="1" dirty="0"/>
              <a:t>(scala dx)</a:t>
            </a:r>
            <a:endParaRPr lang="it-IT" sz="20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56113" y="701758"/>
            <a:ext cx="441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Rapporto </a:t>
            </a:r>
            <a:r>
              <a:rPr lang="it-IT" sz="2000" b="1" dirty="0" err="1"/>
              <a:t>Mol</a:t>
            </a:r>
            <a:r>
              <a:rPr lang="it-IT" sz="2000" b="1" dirty="0"/>
              <a:t> / Vendite</a:t>
            </a:r>
          </a:p>
          <a:p>
            <a:pPr algn="ctr"/>
            <a:r>
              <a:rPr lang="it-IT" sz="1600" b="1" dirty="0"/>
              <a:t>(scala dx)</a:t>
            </a:r>
            <a:endParaRPr lang="it-IT" sz="2000" b="1" dirty="0"/>
          </a:p>
        </p:txBody>
      </p:sp>
      <p:cxnSp>
        <p:nvCxnSpPr>
          <p:cNvPr id="8" name="Connettore diritto 7"/>
          <p:cNvCxnSpPr/>
          <p:nvPr/>
        </p:nvCxnSpPr>
        <p:spPr>
          <a:xfrm>
            <a:off x="7238378" y="923362"/>
            <a:ext cx="1422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776173" y="923362"/>
            <a:ext cx="14224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40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22583" y="-50800"/>
            <a:ext cx="12176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EU: Produzione totale di acciaio per paese </a:t>
            </a:r>
            <a:r>
              <a:rPr lang="it-IT" b="1" dirty="0"/>
              <a:t>(migliaia di tonnellate)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490251"/>
              </p:ext>
            </p:extLst>
          </p:nvPr>
        </p:nvGraphicFramePr>
        <p:xfrm>
          <a:off x="236356" y="582764"/>
          <a:ext cx="11658603" cy="6245008"/>
        </p:xfrm>
        <a:graphic>
          <a:graphicData uri="http://schemas.openxmlformats.org/drawingml/2006/table">
            <a:tbl>
              <a:tblPr/>
              <a:tblGrid>
                <a:gridCol w="2175913">
                  <a:extLst>
                    <a:ext uri="{9D8B030D-6E8A-4147-A177-3AD203B41FA5}">
                      <a16:colId xmlns:a16="http://schemas.microsoft.com/office/drawing/2014/main" val="1811171172"/>
                    </a:ext>
                  </a:extLst>
                </a:gridCol>
                <a:gridCol w="1638652">
                  <a:extLst>
                    <a:ext uri="{9D8B030D-6E8A-4147-A177-3AD203B41FA5}">
                      <a16:colId xmlns:a16="http://schemas.microsoft.com/office/drawing/2014/main" val="1354850384"/>
                    </a:ext>
                  </a:extLst>
                </a:gridCol>
                <a:gridCol w="1638652">
                  <a:extLst>
                    <a:ext uri="{9D8B030D-6E8A-4147-A177-3AD203B41FA5}">
                      <a16:colId xmlns:a16="http://schemas.microsoft.com/office/drawing/2014/main" val="117150731"/>
                    </a:ext>
                  </a:extLst>
                </a:gridCol>
                <a:gridCol w="1638652">
                  <a:extLst>
                    <a:ext uri="{9D8B030D-6E8A-4147-A177-3AD203B41FA5}">
                      <a16:colId xmlns:a16="http://schemas.microsoft.com/office/drawing/2014/main" val="1817001585"/>
                    </a:ext>
                  </a:extLst>
                </a:gridCol>
                <a:gridCol w="1638652">
                  <a:extLst>
                    <a:ext uri="{9D8B030D-6E8A-4147-A177-3AD203B41FA5}">
                      <a16:colId xmlns:a16="http://schemas.microsoft.com/office/drawing/2014/main" val="3249922770"/>
                    </a:ext>
                  </a:extLst>
                </a:gridCol>
                <a:gridCol w="1638652">
                  <a:extLst>
                    <a:ext uri="{9D8B030D-6E8A-4147-A177-3AD203B41FA5}">
                      <a16:colId xmlns:a16="http://schemas.microsoft.com/office/drawing/2014/main" val="1407560703"/>
                    </a:ext>
                  </a:extLst>
                </a:gridCol>
                <a:gridCol w="1289430">
                  <a:extLst>
                    <a:ext uri="{9D8B030D-6E8A-4147-A177-3AD203B41FA5}">
                      <a16:colId xmlns:a16="http://schemas.microsoft.com/office/drawing/2014/main" val="3210361609"/>
                    </a:ext>
                  </a:extLst>
                </a:gridCol>
              </a:tblGrid>
              <a:tr h="390313">
                <a:tc>
                  <a:txBody>
                    <a:bodyPr/>
                    <a:lstStyle/>
                    <a:p>
                      <a:pPr algn="l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454472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7.474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7.421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7.953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7.876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7.687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792577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8.026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7.301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7.093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7.331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7.257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794505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Rep.</a:t>
                      </a:r>
                      <a:r>
                        <a:rPr lang="it-IT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Ceca</a:t>
                      </a:r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5.583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5.072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5.152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5.360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5.262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267262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3.986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3.759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3.517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3.807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3.988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436025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15.780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15.607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15.685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16.143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14.984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729051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44.284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42.661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42.645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42.943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42.676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11257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28.735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27.252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24.093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23.714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22.002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964181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Olanda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6.937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6.879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6.713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6.964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6.995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24632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Polonia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8.779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8.366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7.950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8.541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9.198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943693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Slovacchia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4.242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4.403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4.511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4.705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4.562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794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Spagna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15.504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13.639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14.130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14.187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14.846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333197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Svezia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4.829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4.289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4.372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4.514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4.348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531773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Inghilterra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9.478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9.753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11.874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12.061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10.853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638316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14.307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14.042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16.246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16.575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15.201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779743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EU 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         177.576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         168.756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         166.191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         169.126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         166.032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082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484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61217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Tendenza della crescita (%) annuale della produzione di acciaio: Cina e resto del mondo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085073"/>
              </p:ext>
            </p:extLst>
          </p:nvPr>
        </p:nvGraphicFramePr>
        <p:xfrm>
          <a:off x="204514" y="620110"/>
          <a:ext cx="11782972" cy="614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201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422627"/>
              </p:ext>
            </p:extLst>
          </p:nvPr>
        </p:nvGraphicFramePr>
        <p:xfrm>
          <a:off x="531018" y="-23812"/>
          <a:ext cx="11129963" cy="690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076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023502" y="752958"/>
            <a:ext cx="7385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Utilizzazione (%) scala dx.</a:t>
            </a:r>
          </a:p>
          <a:p>
            <a:r>
              <a:rPr lang="it-IT" b="1" dirty="0"/>
              <a:t>Capacità produttiva (milioni di tonnellate) scala </a:t>
            </a:r>
            <a:r>
              <a:rPr lang="it-IT" b="1" dirty="0" err="1"/>
              <a:t>sx</a:t>
            </a:r>
            <a:r>
              <a:rPr lang="it-IT" b="1" dirty="0"/>
              <a:t>.</a:t>
            </a:r>
          </a:p>
          <a:p>
            <a:r>
              <a:rPr lang="it-IT" b="1" dirty="0"/>
              <a:t>Produzione (milioni di tonnellate) scala </a:t>
            </a:r>
            <a:r>
              <a:rPr lang="it-IT" b="1" dirty="0" err="1"/>
              <a:t>sx</a:t>
            </a:r>
            <a:r>
              <a:rPr lang="it-IT" b="1" dirty="0"/>
              <a:t>.</a:t>
            </a:r>
          </a:p>
          <a:p>
            <a:endParaRPr lang="it-IT" b="1" dirty="0"/>
          </a:p>
        </p:txBody>
      </p:sp>
      <p:cxnSp>
        <p:nvCxnSpPr>
          <p:cNvPr id="15" name="Connettore diritto 14"/>
          <p:cNvCxnSpPr/>
          <p:nvPr/>
        </p:nvCxnSpPr>
        <p:spPr>
          <a:xfrm flipV="1">
            <a:off x="4140784" y="913686"/>
            <a:ext cx="812406" cy="25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831209" y="1334416"/>
            <a:ext cx="157655" cy="252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6674" y="39912"/>
            <a:ext cx="12091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/>
              <a:t>Cina, comparto acciaio: utilizzazione, capacità produttiva e produzione – 2001/2015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15310" y="752958"/>
            <a:ext cx="11477297" cy="6031297"/>
            <a:chOff x="1262062" y="695324"/>
            <a:chExt cx="9667875" cy="5467351"/>
          </a:xfrm>
        </p:grpSpPr>
        <p:graphicFrame>
          <p:nvGraphicFramePr>
            <p:cNvPr id="12" name="Grafico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8350176"/>
                </p:ext>
              </p:extLst>
            </p:nvPr>
          </p:nvGraphicFramePr>
          <p:xfrm>
            <a:off x="1538287" y="904873"/>
            <a:ext cx="9391650" cy="48101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3" name="Grafico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08082631"/>
                </p:ext>
              </p:extLst>
            </p:nvPr>
          </p:nvGraphicFramePr>
          <p:xfrm>
            <a:off x="1262062" y="695324"/>
            <a:ext cx="9248775" cy="5467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4" name="Rettangolo 13"/>
          <p:cNvSpPr/>
          <p:nvPr/>
        </p:nvSpPr>
        <p:spPr>
          <a:xfrm>
            <a:off x="4823807" y="1020436"/>
            <a:ext cx="157655" cy="252249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732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Grado di dipendenza tecnologica della siderurgia della Cina dalla tecnologia dei paesi avanzati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8900" y="1267262"/>
            <a:ext cx="267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Trattamenti preliminari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8900" y="2943710"/>
            <a:ext cx="267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Siderurgia primaria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8900" y="3866155"/>
            <a:ext cx="287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Metallurgia secondaria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8900" y="5842337"/>
            <a:ext cx="267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Sistemi di controllo, analisi, sicurezza, tutela ambientale, </a:t>
            </a:r>
            <a:r>
              <a:rPr lang="it-IT" sz="2000" b="1" dirty="0" err="1">
                <a:solidFill>
                  <a:schemeClr val="bg1"/>
                </a:solidFill>
              </a:rPr>
              <a:t>ecc</a:t>
            </a:r>
            <a:r>
              <a:rPr lang="it-IT" sz="20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8900" y="2033294"/>
            <a:ext cx="267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Produzione energia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63900" y="117493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Sinterizzazione, pellettizzazione, cokizzazione, produzione diretta del metallo (DRI), </a:t>
            </a:r>
            <a:r>
              <a:rPr lang="it-IT" sz="1600" b="1" dirty="0" err="1">
                <a:solidFill>
                  <a:schemeClr val="bg1"/>
                </a:solidFill>
              </a:rPr>
              <a:t>ecc</a:t>
            </a:r>
            <a:r>
              <a:rPr lang="it-IT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63900" y="2863409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Altoforni (</a:t>
            </a:r>
            <a:r>
              <a:rPr lang="it-IT" sz="1600" b="1" dirty="0" err="1">
                <a:solidFill>
                  <a:schemeClr val="bg1"/>
                </a:solidFill>
              </a:rPr>
              <a:t>Blast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Furnace</a:t>
            </a:r>
            <a:r>
              <a:rPr lang="it-IT" sz="1600" b="1" dirty="0">
                <a:solidFill>
                  <a:schemeClr val="bg1"/>
                </a:solidFill>
              </a:rPr>
              <a:t>), forni ad arco elettrico (</a:t>
            </a:r>
            <a:r>
              <a:rPr lang="it-IT" sz="1600" b="1" dirty="0" err="1">
                <a:solidFill>
                  <a:schemeClr val="bg1"/>
                </a:solidFill>
              </a:rPr>
              <a:t>Electric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Arc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Furnace</a:t>
            </a:r>
            <a:r>
              <a:rPr lang="it-IT" sz="1600" b="1" dirty="0">
                <a:solidFill>
                  <a:schemeClr val="bg1"/>
                </a:solidFill>
              </a:rPr>
              <a:t>), convertitori (Basic </a:t>
            </a:r>
            <a:r>
              <a:rPr lang="it-IT" sz="1600" b="1" dirty="0" err="1">
                <a:solidFill>
                  <a:schemeClr val="bg1"/>
                </a:solidFill>
              </a:rPr>
              <a:t>Oxygen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Furnace</a:t>
            </a:r>
            <a:r>
              <a:rPr lang="it-IT" sz="1600" b="1" dirty="0">
                <a:solidFill>
                  <a:schemeClr val="bg1"/>
                </a:solidFill>
              </a:rPr>
              <a:t>), </a:t>
            </a:r>
            <a:r>
              <a:rPr lang="it-IT" sz="1600" b="1" dirty="0" err="1">
                <a:solidFill>
                  <a:schemeClr val="bg1"/>
                </a:solidFill>
              </a:rPr>
              <a:t>ecc</a:t>
            </a:r>
            <a:r>
              <a:rPr lang="it-IT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263900" y="3789775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Siviere, forni siviera (</a:t>
            </a:r>
            <a:r>
              <a:rPr lang="it-IT" sz="1600" b="1" dirty="0" err="1">
                <a:solidFill>
                  <a:schemeClr val="bg1"/>
                </a:solidFill>
              </a:rPr>
              <a:t>Ladle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Furnace</a:t>
            </a:r>
            <a:r>
              <a:rPr lang="it-IT" sz="1600" b="1" dirty="0">
                <a:solidFill>
                  <a:schemeClr val="bg1"/>
                </a:solidFill>
              </a:rPr>
              <a:t>), processi VAD, VHDL, DH, RH, AOD, VOD/VD-OB, VODC, </a:t>
            </a:r>
            <a:r>
              <a:rPr lang="it-IT" sz="1600" b="1" dirty="0" err="1">
                <a:solidFill>
                  <a:schemeClr val="bg1"/>
                </a:solidFill>
              </a:rPr>
              <a:t>ecc</a:t>
            </a:r>
            <a:r>
              <a:rPr lang="it-IT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982200" y="1077090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982200" y="1828759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65%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982200" y="2845120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982200" y="3699723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85%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982200" y="5842350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63900" y="4689284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Macchine di colata, impianti di laminazione, processi ISP, ESP, trattamenti termici, </a:t>
            </a:r>
            <a:r>
              <a:rPr lang="it-IT" sz="1600" b="1" i="1" dirty="0" err="1">
                <a:solidFill>
                  <a:schemeClr val="bg1"/>
                </a:solidFill>
              </a:rPr>
              <a:t>annealing</a:t>
            </a:r>
            <a:r>
              <a:rPr lang="it-IT" sz="1600" b="1" i="1" dirty="0">
                <a:solidFill>
                  <a:schemeClr val="bg1"/>
                </a:solidFill>
              </a:rPr>
              <a:t>, </a:t>
            </a:r>
            <a:r>
              <a:rPr lang="it-IT" sz="1600" b="1" i="1" dirty="0" err="1">
                <a:solidFill>
                  <a:schemeClr val="bg1"/>
                </a:solidFill>
              </a:rPr>
              <a:t>pickling</a:t>
            </a:r>
            <a:r>
              <a:rPr lang="it-IT" sz="1600" b="1" i="1" dirty="0">
                <a:solidFill>
                  <a:schemeClr val="bg1"/>
                </a:solidFill>
              </a:rPr>
              <a:t>, </a:t>
            </a:r>
            <a:r>
              <a:rPr lang="it-IT" sz="1600" b="1" i="1" dirty="0" err="1">
                <a:solidFill>
                  <a:schemeClr val="bg1"/>
                </a:solidFill>
              </a:rPr>
              <a:t>coating</a:t>
            </a:r>
            <a:r>
              <a:rPr lang="it-IT" sz="1600" b="1" i="1" dirty="0">
                <a:solidFill>
                  <a:schemeClr val="bg1"/>
                </a:solidFill>
              </a:rPr>
              <a:t>,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ecc</a:t>
            </a:r>
            <a:r>
              <a:rPr lang="it-IT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8900" y="4761475"/>
            <a:ext cx="287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Colata e trasformazione dei semilavorati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982200" y="4771036"/>
            <a:ext cx="189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85%</a:t>
            </a:r>
          </a:p>
        </p:txBody>
      </p:sp>
    </p:spTree>
    <p:extLst>
      <p:ext uri="{BB962C8B-B14F-4D97-AF65-F5344CB8AC3E}">
        <p14:creationId xmlns:p14="http://schemas.microsoft.com/office/powerpoint/2010/main" val="955640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548580"/>
              </p:ext>
            </p:extLst>
          </p:nvPr>
        </p:nvGraphicFramePr>
        <p:xfrm>
          <a:off x="94593" y="788276"/>
          <a:ext cx="12002814" cy="583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0207" y="73572"/>
            <a:ext cx="1181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Variazione nella composizione dell’export cinese di prodotti siderurgici - 2004 / 2014</a:t>
            </a:r>
          </a:p>
        </p:txBody>
      </p:sp>
    </p:spTree>
    <p:extLst>
      <p:ext uri="{BB962C8B-B14F-4D97-AF65-F5344CB8AC3E}">
        <p14:creationId xmlns:p14="http://schemas.microsoft.com/office/powerpoint/2010/main" val="3251024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382"/>
            <a:ext cx="12192000" cy="883676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0207" y="-40728"/>
            <a:ext cx="118136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solidFill>
                  <a:schemeClr val="bg1"/>
                </a:solidFill>
              </a:rPr>
              <a:t>Contratti sottoscritti tra fine Ottobre 2015 e Aprile 2016 da imprese europee per il comparto siderurgico cinese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140837"/>
              </p:ext>
            </p:extLst>
          </p:nvPr>
        </p:nvGraphicFramePr>
        <p:xfrm>
          <a:off x="-2" y="420419"/>
          <a:ext cx="12192001" cy="637032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377816">
                  <a:extLst>
                    <a:ext uri="{9D8B030D-6E8A-4147-A177-3AD203B41FA5}">
                      <a16:colId xmlns:a16="http://schemas.microsoft.com/office/drawing/2014/main" val="1942971329"/>
                    </a:ext>
                  </a:extLst>
                </a:gridCol>
                <a:gridCol w="5699622">
                  <a:extLst>
                    <a:ext uri="{9D8B030D-6E8A-4147-A177-3AD203B41FA5}">
                      <a16:colId xmlns:a16="http://schemas.microsoft.com/office/drawing/2014/main" val="755914155"/>
                    </a:ext>
                  </a:extLst>
                </a:gridCol>
                <a:gridCol w="5114563">
                  <a:extLst>
                    <a:ext uri="{9D8B030D-6E8A-4147-A177-3AD203B41FA5}">
                      <a16:colId xmlns:a16="http://schemas.microsoft.com/office/drawing/2014/main" val="219456054"/>
                    </a:ext>
                  </a:extLst>
                </a:gridCol>
              </a:tblGrid>
              <a:tr h="252248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C000"/>
                          </a:solidFill>
                        </a:rPr>
                        <a:t>SMS Group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Laminataoio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HRC (5,5 m.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t/a)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Baosteel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55272"/>
                  </a:ext>
                </a:extLst>
              </a:tr>
              <a:tr h="225447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Impianto per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tubi saldati a spirale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Zhejiang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Kingland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494320"/>
                  </a:ext>
                </a:extLst>
              </a:tr>
              <a:tr h="209156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Pressa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formattiva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per tubi a </a:t>
                      </a:r>
                      <a:r>
                        <a:rPr lang="it-IT" sz="1600" b="1" baseline="0" dirty="0" err="1">
                          <a:solidFill>
                            <a:schemeClr val="bg1"/>
                          </a:solidFill>
                        </a:rPr>
                        <a:t>sald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. long.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Beisteel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07668"/>
                  </a:ext>
                </a:extLst>
              </a:tr>
              <a:tr h="245417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Macchina per colata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Puyang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Steel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401048"/>
                  </a:ext>
                </a:extLst>
              </a:tr>
              <a:tr h="250146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Laminatoio barre special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quality</a:t>
                      </a:r>
                      <a:endParaRPr lang="it-IT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Qingdao I&amp;S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896803"/>
                  </a:ext>
                </a:extLst>
              </a:tr>
              <a:tr h="191814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Due linee CRC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Baotou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592308"/>
                  </a:ext>
                </a:extLst>
              </a:tr>
              <a:tr h="165012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Laminatoio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per semilavorati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in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acciaio speciale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Xining Special Steel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693171"/>
                  </a:ext>
                </a:extLst>
              </a:tr>
              <a:tr h="165012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Impianto per decapaggio in continuo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Kobelko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Angang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Auto Steel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866259"/>
                  </a:ext>
                </a:extLst>
              </a:tr>
              <a:tr h="151081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313993"/>
                  </a:ext>
                </a:extLst>
              </a:tr>
              <a:tr h="165012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C000"/>
                          </a:solidFill>
                        </a:rPr>
                        <a:t>Primetals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Laminatoio HRC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Yongxing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426213"/>
                  </a:ext>
                </a:extLst>
              </a:tr>
              <a:tr h="169742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Due linee di zincatura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Tangshan I&amp;S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16516"/>
                  </a:ext>
                </a:extLst>
              </a:tr>
              <a:tr h="216513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Laminatoio CRC inox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Beihai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Chengde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927957"/>
                  </a:ext>
                </a:extLst>
              </a:tr>
              <a:tr h="308893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Due macchine per colata continua (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bramme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Shandong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I&amp;S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9582492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Modernizzazione di due EAF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Baosteel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962096"/>
                  </a:ext>
                </a:extLst>
              </a:tr>
              <a:tr h="255040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71500"/>
                  </a:ext>
                </a:extLst>
              </a:tr>
              <a:tr h="25504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C000"/>
                          </a:solidFill>
                        </a:rPr>
                        <a:t>Danieli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Impianto per vergella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Xining Pipe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952107"/>
                  </a:ext>
                </a:extLst>
              </a:tr>
              <a:tr h="207218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Linea di laminazione (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stainless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Chinalco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338350"/>
                  </a:ext>
                </a:extLst>
              </a:tr>
              <a:tr h="232969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Linea di laminazione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Northeast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Alloy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Harbin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56412"/>
                  </a:ext>
                </a:extLst>
              </a:tr>
              <a:tr h="232969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Impianto per colata e laminazione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bramme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Shougang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Iron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&amp; Steel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469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22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6600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Percentuale della produzione mondiale di acciaio per nazione (2015)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071364"/>
              </p:ext>
            </p:extLst>
          </p:nvPr>
        </p:nvGraphicFramePr>
        <p:xfrm>
          <a:off x="152400" y="850900"/>
          <a:ext cx="11938000" cy="589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0116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05"/>
            <a:ext cx="12191999" cy="8184131"/>
          </a:xfrm>
          <a:prstGeom prst="rect">
            <a:avLst/>
          </a:prstGeom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995444"/>
              </p:ext>
            </p:extLst>
          </p:nvPr>
        </p:nvGraphicFramePr>
        <p:xfrm>
          <a:off x="-2" y="603299"/>
          <a:ext cx="12192001" cy="4627594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703072">
                  <a:extLst>
                    <a:ext uri="{9D8B030D-6E8A-4147-A177-3AD203B41FA5}">
                      <a16:colId xmlns:a16="http://schemas.microsoft.com/office/drawing/2014/main" val="1942971329"/>
                    </a:ext>
                  </a:extLst>
                </a:gridCol>
                <a:gridCol w="7909560">
                  <a:extLst>
                    <a:ext uri="{9D8B030D-6E8A-4147-A177-3AD203B41FA5}">
                      <a16:colId xmlns:a16="http://schemas.microsoft.com/office/drawing/2014/main" val="755914155"/>
                    </a:ext>
                  </a:extLst>
                </a:gridCol>
                <a:gridCol w="2579369">
                  <a:extLst>
                    <a:ext uri="{9D8B030D-6E8A-4147-A177-3AD203B41FA5}">
                      <a16:colId xmlns:a16="http://schemas.microsoft.com/office/drawing/2014/main" val="219456054"/>
                    </a:ext>
                  </a:extLst>
                </a:gridCol>
              </a:tblGrid>
              <a:tr h="237698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solidFill>
                            <a:srgbClr val="FFC000"/>
                          </a:solidFill>
                        </a:rPr>
                        <a:t>Fives</a:t>
                      </a:r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Tre laminatoi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per acciaio inox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Beihai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Chengde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86645"/>
                  </a:ext>
                </a:extLst>
              </a:tr>
              <a:tr h="179366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Due laminatoi lamiere magnetiche e linea di decapaggio e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1" baseline="0" dirty="0" err="1">
                          <a:solidFill>
                            <a:schemeClr val="bg1"/>
                          </a:solidFill>
                        </a:rPr>
                        <a:t>tempratura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Guangxi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I&amp;S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382341"/>
                  </a:ext>
                </a:extLst>
              </a:tr>
              <a:tr h="205116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Linea integrata per lamiere rivestite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Valin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196273"/>
                  </a:ext>
                </a:extLst>
              </a:tr>
              <a:tr h="178315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Due forni di ricottura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Baosteel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28609"/>
                  </a:ext>
                </a:extLst>
              </a:tr>
              <a:tr h="183045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Laminatoio a freddo per acciai di precisione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Shangai </a:t>
                      </a: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Stal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12046"/>
                  </a:ext>
                </a:extLst>
              </a:tr>
              <a:tr h="183045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4864"/>
                  </a:ext>
                </a:extLst>
              </a:tr>
              <a:tr h="183045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solidFill>
                            <a:srgbClr val="FFC000"/>
                          </a:solidFill>
                        </a:rPr>
                        <a:t>Voestalpine</a:t>
                      </a:r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Impianto</a:t>
                      </a:r>
                      <a:r>
                        <a:rPr lang="it-IT" sz="1800" b="1" baseline="0" dirty="0">
                          <a:solidFill>
                            <a:schemeClr val="bg1"/>
                          </a:solidFill>
                        </a:rPr>
                        <a:t> completo per acciai speciali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Kocel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M. Yinchuan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31183"/>
                  </a:ext>
                </a:extLst>
              </a:tr>
              <a:tr h="274397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921740"/>
                  </a:ext>
                </a:extLst>
              </a:tr>
              <a:tr h="27439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C000"/>
                          </a:solidFill>
                        </a:rPr>
                        <a:t>Siemens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Nuovo sistema di automazione di laminatoio a caldo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Hebei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I&amp;S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905635"/>
                  </a:ext>
                </a:extLst>
              </a:tr>
              <a:tr h="224035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Laminatoio CRC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Tangshan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258300"/>
                  </a:ext>
                </a:extLst>
              </a:tr>
              <a:tr h="484997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730695"/>
                  </a:ext>
                </a:extLst>
              </a:tr>
              <a:tr h="484997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solidFill>
                            <a:srgbClr val="FFC000"/>
                          </a:solidFill>
                        </a:rPr>
                        <a:t>Andriz</a:t>
                      </a:r>
                      <a:r>
                        <a:rPr lang="it-IT" sz="1800" b="1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it-IT" sz="1800" b="1" dirty="0" err="1">
                          <a:solidFill>
                            <a:srgbClr val="FFC000"/>
                          </a:solidFill>
                        </a:rPr>
                        <a:t>Metals</a:t>
                      </a:r>
                      <a:endParaRPr lang="it-IT" sz="18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Laminatoio coils inox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Tangshan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7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735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987" y="-211137"/>
            <a:ext cx="10515600" cy="80656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Consumo di acciaio per settori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45269"/>
              </p:ext>
            </p:extLst>
          </p:nvPr>
        </p:nvGraphicFramePr>
        <p:xfrm>
          <a:off x="0" y="595423"/>
          <a:ext cx="6081823" cy="6262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263904"/>
              </p:ext>
            </p:extLst>
          </p:nvPr>
        </p:nvGraphicFramePr>
        <p:xfrm>
          <a:off x="6081823" y="595423"/>
          <a:ext cx="6110177" cy="626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olo 1"/>
          <p:cNvSpPr txBox="1">
            <a:spLocks/>
          </p:cNvSpPr>
          <p:nvPr/>
        </p:nvSpPr>
        <p:spPr>
          <a:xfrm>
            <a:off x="-135455" y="595422"/>
            <a:ext cx="1313897" cy="63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latin typeface="+mn-lt"/>
              </a:rPr>
              <a:t>Cina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561396" y="595422"/>
            <a:ext cx="1313897" cy="63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latin typeface="+mn-lt"/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344955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1341"/>
          </a:xfrm>
        </p:spPr>
        <p:txBody>
          <a:bodyPr>
            <a:normAutofit/>
          </a:bodyPr>
          <a:lstStyle/>
          <a:p>
            <a:r>
              <a:rPr lang="it-IT" sz="2400" b="1" dirty="0">
                <a:latin typeface="+mn-lt"/>
              </a:rPr>
              <a:t>Andamento della produzione nei principali comparti consumatori finali di acciaio (2014 – 2015)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83061" y="1136824"/>
            <a:ext cx="3410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Costruzioni</a:t>
            </a:r>
            <a:endParaRPr lang="it-IT" b="1" dirty="0"/>
          </a:p>
          <a:p>
            <a:r>
              <a:rPr lang="it-IT" b="1" dirty="0"/>
              <a:t>(mondo 50%, Cina 46%, EU 34%)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57855"/>
              </p:ext>
            </p:extLst>
          </p:nvPr>
        </p:nvGraphicFramePr>
        <p:xfrm>
          <a:off x="5795313" y="1040944"/>
          <a:ext cx="314155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471062030"/>
                    </a:ext>
                  </a:extLst>
                </a:gridCol>
                <a:gridCol w="815546">
                  <a:extLst>
                    <a:ext uri="{9D8B030D-6E8A-4147-A177-3AD203B41FA5}">
                      <a16:colId xmlns:a16="http://schemas.microsoft.com/office/drawing/2014/main" val="3248549191"/>
                    </a:ext>
                  </a:extLst>
                </a:gridCol>
                <a:gridCol w="954405">
                  <a:extLst>
                    <a:ext uri="{9D8B030D-6E8A-4147-A177-3AD203B41FA5}">
                      <a16:colId xmlns:a16="http://schemas.microsoft.com/office/drawing/2014/main" val="1829984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MONDO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+ 3,3%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+ 2,6%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04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CINA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+ 8,8%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+ 4,4%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64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+ 2,4%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+ 1,3%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55392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383061" y="3133033"/>
            <a:ext cx="3410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Automotive</a:t>
            </a:r>
            <a:endParaRPr lang="it-IT" b="1" dirty="0"/>
          </a:p>
          <a:p>
            <a:r>
              <a:rPr lang="it-IT" b="1" dirty="0"/>
              <a:t>(mondo 12%, Cina 7%, EU 17,8%)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83061" y="5501135"/>
            <a:ext cx="3410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Macchinari</a:t>
            </a:r>
            <a:endParaRPr lang="it-IT" b="1" dirty="0"/>
          </a:p>
          <a:p>
            <a:r>
              <a:rPr lang="it-IT" b="1" dirty="0"/>
              <a:t>(mondo 9%, Cina 17%, EU 14%)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05094"/>
              </p:ext>
            </p:extLst>
          </p:nvPr>
        </p:nvGraphicFramePr>
        <p:xfrm>
          <a:off x="5795312" y="3007660"/>
          <a:ext cx="607953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396">
                  <a:extLst>
                    <a:ext uri="{9D8B030D-6E8A-4147-A177-3AD203B41FA5}">
                      <a16:colId xmlns:a16="http://schemas.microsoft.com/office/drawing/2014/main" val="3471062030"/>
                    </a:ext>
                  </a:extLst>
                </a:gridCol>
                <a:gridCol w="852616">
                  <a:extLst>
                    <a:ext uri="{9D8B030D-6E8A-4147-A177-3AD203B41FA5}">
                      <a16:colId xmlns:a16="http://schemas.microsoft.com/office/drawing/2014/main" val="3248549191"/>
                    </a:ext>
                  </a:extLst>
                </a:gridCol>
                <a:gridCol w="1025611">
                  <a:extLst>
                    <a:ext uri="{9D8B030D-6E8A-4147-A177-3AD203B41FA5}">
                      <a16:colId xmlns:a16="http://schemas.microsoft.com/office/drawing/2014/main" val="1829984878"/>
                    </a:ext>
                  </a:extLst>
                </a:gridCol>
                <a:gridCol w="2940907">
                  <a:extLst>
                    <a:ext uri="{9D8B030D-6E8A-4147-A177-3AD203B41FA5}">
                      <a16:colId xmlns:a16="http://schemas.microsoft.com/office/drawing/2014/main" val="2014549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MONDO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+ 5,1%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+ 3,5%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04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CINA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+ 12%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+ 7,6%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(+6,5% primo </a:t>
                      </a:r>
                      <a:r>
                        <a:rPr lang="it-IT" b="1" dirty="0" err="1">
                          <a:solidFill>
                            <a:schemeClr val="tx1"/>
                          </a:solidFill>
                        </a:rPr>
                        <a:t>quadr</a:t>
                      </a:r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. 2016)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64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+ 14%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+ 12%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(+5,2% primo </a:t>
                      </a:r>
                      <a:r>
                        <a:rPr lang="it-IT" b="1" dirty="0" err="1">
                          <a:solidFill>
                            <a:schemeClr val="tx1"/>
                          </a:solidFill>
                        </a:rPr>
                        <a:t>quadr</a:t>
                      </a:r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. 2016)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553927"/>
                  </a:ext>
                </a:extLst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66430"/>
              </p:ext>
            </p:extLst>
          </p:nvPr>
        </p:nvGraphicFramePr>
        <p:xfrm>
          <a:off x="5795312" y="5375762"/>
          <a:ext cx="314155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471062030"/>
                    </a:ext>
                  </a:extLst>
                </a:gridCol>
                <a:gridCol w="815546">
                  <a:extLst>
                    <a:ext uri="{9D8B030D-6E8A-4147-A177-3AD203B41FA5}">
                      <a16:colId xmlns:a16="http://schemas.microsoft.com/office/drawing/2014/main" val="3248549191"/>
                    </a:ext>
                  </a:extLst>
                </a:gridCol>
                <a:gridCol w="954405">
                  <a:extLst>
                    <a:ext uri="{9D8B030D-6E8A-4147-A177-3AD203B41FA5}">
                      <a16:colId xmlns:a16="http://schemas.microsoft.com/office/drawing/2014/main" val="1829984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MONDO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+ 6,5%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+ 4,8%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04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CINA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+ 7,4%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+ 5,5%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64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+ 2%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- 1,2%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553927"/>
                  </a:ext>
                </a:extLst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5795312" y="4236766"/>
            <a:ext cx="639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(primo </a:t>
            </a:r>
            <a:r>
              <a:rPr lang="it-IT" b="1" dirty="0" err="1"/>
              <a:t>quadr</a:t>
            </a:r>
            <a:r>
              <a:rPr lang="it-IT" b="1" dirty="0"/>
              <a:t>. 2016: Brasile -27%, Russia -18%, EX Rep. </a:t>
            </a:r>
            <a:r>
              <a:rPr lang="it-IT" b="1" dirty="0" err="1"/>
              <a:t>Sov</a:t>
            </a:r>
            <a:r>
              <a:rPr lang="it-IT" b="1" dirty="0"/>
              <a:t>. -30%)</a:t>
            </a:r>
          </a:p>
        </p:txBody>
      </p:sp>
    </p:spTree>
    <p:extLst>
      <p:ext uri="{BB962C8B-B14F-4D97-AF65-F5344CB8AC3E}">
        <p14:creationId xmlns:p14="http://schemas.microsoft.com/office/powerpoint/2010/main" val="231926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224782"/>
              </p:ext>
            </p:extLst>
          </p:nvPr>
        </p:nvGraphicFramePr>
        <p:xfrm>
          <a:off x="26673" y="1692166"/>
          <a:ext cx="5890651" cy="506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713192"/>
              </p:ext>
            </p:extLst>
          </p:nvPr>
        </p:nvGraphicFramePr>
        <p:xfrm>
          <a:off x="5917324" y="1692166"/>
          <a:ext cx="6201103" cy="506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88276" y="92333"/>
            <a:ext cx="477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Tasso di crescita della produzione industriale %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747641" y="92333"/>
            <a:ext cx="527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Tasso di crescita degli investimenti in capitale fisso %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4593020" y="615250"/>
            <a:ext cx="3121572" cy="923330"/>
            <a:chOff x="1524000" y="615250"/>
            <a:chExt cx="3121572" cy="923330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2259724" y="615250"/>
              <a:ext cx="23858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Cina</a:t>
              </a:r>
            </a:p>
            <a:p>
              <a:r>
                <a:rPr lang="it-IT" b="1" dirty="0"/>
                <a:t>Paesi emergenti</a:t>
              </a:r>
            </a:p>
            <a:p>
              <a:r>
                <a:rPr lang="it-IT" b="1" dirty="0"/>
                <a:t>Economie avanzate</a:t>
              </a:r>
            </a:p>
          </p:txBody>
        </p:sp>
        <p:cxnSp>
          <p:nvCxnSpPr>
            <p:cNvPr id="8" name="Connettore diritto 7"/>
            <p:cNvCxnSpPr/>
            <p:nvPr/>
          </p:nvCxnSpPr>
          <p:spPr>
            <a:xfrm>
              <a:off x="1524000" y="788275"/>
              <a:ext cx="620111" cy="0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Connettore diritto 14"/>
            <p:cNvCxnSpPr/>
            <p:nvPr/>
          </p:nvCxnSpPr>
          <p:spPr>
            <a:xfrm>
              <a:off x="1524000" y="1076915"/>
              <a:ext cx="620111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>
            <a:xfrm>
              <a:off x="1524000" y="1350579"/>
              <a:ext cx="620111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549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80"/>
            <a:ext cx="12191998" cy="6868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2322723" y="113762"/>
            <a:ext cx="768377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Le prime 10 miniere di ferro del mondo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226034"/>
              </p:ext>
            </p:extLst>
          </p:nvPr>
        </p:nvGraphicFramePr>
        <p:xfrm>
          <a:off x="-1" y="760093"/>
          <a:ext cx="12192000" cy="5989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3462">
                  <a:extLst>
                    <a:ext uri="{9D8B030D-6E8A-4147-A177-3AD203B41FA5}">
                      <a16:colId xmlns:a16="http://schemas.microsoft.com/office/drawing/2014/main" val="1538477277"/>
                    </a:ext>
                  </a:extLst>
                </a:gridCol>
                <a:gridCol w="3534063">
                  <a:extLst>
                    <a:ext uri="{9D8B030D-6E8A-4147-A177-3AD203B41FA5}">
                      <a16:colId xmlns:a16="http://schemas.microsoft.com/office/drawing/2014/main" val="2036740978"/>
                    </a:ext>
                  </a:extLst>
                </a:gridCol>
                <a:gridCol w="1762964">
                  <a:extLst>
                    <a:ext uri="{9D8B030D-6E8A-4147-A177-3AD203B41FA5}">
                      <a16:colId xmlns:a16="http://schemas.microsoft.com/office/drawing/2014/main" val="1295564679"/>
                    </a:ext>
                  </a:extLst>
                </a:gridCol>
                <a:gridCol w="3711511">
                  <a:extLst>
                    <a:ext uri="{9D8B030D-6E8A-4147-A177-3AD203B41FA5}">
                      <a16:colId xmlns:a16="http://schemas.microsoft.com/office/drawing/2014/main" val="2533656333"/>
                    </a:ext>
                  </a:extLst>
                </a:gridCol>
              </a:tblGrid>
              <a:tr h="98912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2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Compagnia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Paese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Produzione in Mt  - 2014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849121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Hamersley</a:t>
                      </a:r>
                      <a:endParaRPr lang="it-IT" sz="2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Rio Tinto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35386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Carajas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Brasile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60150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Chichester Hub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Fortescue</a:t>
                      </a:r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8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Metals</a:t>
                      </a:r>
                      <a:endParaRPr lang="it-IT" sz="2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799478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Yandi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BHP </a:t>
                      </a:r>
                      <a:r>
                        <a:rPr lang="it-IT" sz="28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Billiton</a:t>
                      </a:r>
                      <a:endParaRPr lang="it-IT" sz="2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792192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Mount Whaleback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BHP </a:t>
                      </a:r>
                      <a:r>
                        <a:rPr lang="it-IT" sz="28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Billiton</a:t>
                      </a:r>
                      <a:endParaRPr lang="it-IT" sz="2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435462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Solomon Hub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Fortescue Metals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58*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630788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Area C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BHP Billiton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460167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Hope Downs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Rio Tinto / Hancock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639615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Mariana Hub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Brasile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669117"/>
                  </a:ext>
                </a:extLst>
              </a:tr>
              <a:tr h="5000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Sishen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Anglo American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Sud Africa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2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557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130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2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077485"/>
              </p:ext>
            </p:extLst>
          </p:nvPr>
        </p:nvGraphicFramePr>
        <p:xfrm>
          <a:off x="531018" y="535781"/>
          <a:ext cx="11129963" cy="578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9139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96" y="1460936"/>
            <a:ext cx="11700995" cy="5181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65737" y="1545016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Cina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65737" y="1769388"/>
            <a:ext cx="940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Australia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65737" y="1993760"/>
            <a:ext cx="754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Brasile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765737" y="2218132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India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765737" y="2442504"/>
            <a:ext cx="105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Sud Africa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65737" y="2666875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Altri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97191" y="5972379"/>
            <a:ext cx="1200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0                100              200            300              400            500               600              700              800            900              1000           1100          1200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-25628" y="1291659"/>
            <a:ext cx="49731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600" b="1" dirty="0"/>
              <a:t>150</a:t>
            </a:r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r>
              <a:rPr lang="it-IT" sz="1600" b="1" dirty="0"/>
              <a:t>100</a:t>
            </a:r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r>
              <a:rPr lang="it-IT" sz="1600" b="1" dirty="0"/>
              <a:t>50</a:t>
            </a:r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endParaRPr lang="it-IT" sz="1600" b="1" dirty="0"/>
          </a:p>
          <a:p>
            <a:pPr algn="r"/>
            <a:r>
              <a:rPr lang="it-IT" sz="1600" b="1" dirty="0"/>
              <a:t>0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-25628" y="790779"/>
            <a:ext cx="953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US$/ton.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437744" y="6505745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Milioni di tonnellate</a:t>
            </a:r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1200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+mn-lt"/>
              </a:rPr>
              <a:t>Break-even prezzo del ferro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855624" y="3758698"/>
            <a:ext cx="1505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Prezzo corrente</a:t>
            </a:r>
          </a:p>
        </p:txBody>
      </p:sp>
    </p:spTree>
    <p:extLst>
      <p:ext uri="{BB962C8B-B14F-4D97-AF65-F5344CB8AC3E}">
        <p14:creationId xmlns:p14="http://schemas.microsoft.com/office/powerpoint/2010/main" val="3982725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508000" y="0"/>
            <a:ext cx="1140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Fabbisogno di ferro della Cina (2)</a:t>
            </a:r>
          </a:p>
        </p:txBody>
      </p:sp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752450"/>
              </p:ext>
            </p:extLst>
          </p:nvPr>
        </p:nvGraphicFramePr>
        <p:xfrm>
          <a:off x="825499" y="685800"/>
          <a:ext cx="10591393" cy="550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233658"/>
              </p:ext>
            </p:extLst>
          </p:nvPr>
        </p:nvGraphicFramePr>
        <p:xfrm>
          <a:off x="1387737" y="667062"/>
          <a:ext cx="10607416" cy="550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6788"/>
              </p:ext>
            </p:extLst>
          </p:nvPr>
        </p:nvGraphicFramePr>
        <p:xfrm>
          <a:off x="825499" y="705364"/>
          <a:ext cx="10591393" cy="550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ttangolo 16"/>
          <p:cNvSpPr/>
          <p:nvPr/>
        </p:nvSpPr>
        <p:spPr>
          <a:xfrm>
            <a:off x="1643240" y="6150598"/>
            <a:ext cx="1181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2006         2007        2008        2009        2010        2011        2012        2013        2014        2015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659412" y="705364"/>
            <a:ext cx="838200" cy="3302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2680352" y="685798"/>
            <a:ext cx="596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Importazioni </a:t>
            </a:r>
            <a:r>
              <a:rPr lang="it-IT" sz="1400" b="1" dirty="0"/>
              <a:t>(milioni di tonnellate)</a:t>
            </a:r>
            <a:endParaRPr lang="it-IT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680352" y="12308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Produzione interna </a:t>
            </a:r>
            <a:r>
              <a:rPr lang="it-IT" sz="1400" b="1" dirty="0"/>
              <a:t>(milioni di tonnellate)</a:t>
            </a:r>
            <a:endParaRPr lang="it-IT" b="1" dirty="0"/>
          </a:p>
        </p:txBody>
      </p:sp>
      <p:cxnSp>
        <p:nvCxnSpPr>
          <p:cNvPr id="22" name="Connettore diritto 21"/>
          <p:cNvCxnSpPr/>
          <p:nvPr/>
        </p:nvCxnSpPr>
        <p:spPr>
          <a:xfrm>
            <a:off x="1659412" y="1968498"/>
            <a:ext cx="838200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2680352" y="1783832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% delle importazioni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659412" y="1230866"/>
            <a:ext cx="838200" cy="330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B w="133350" h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06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933062"/>
              </p:ext>
            </p:extLst>
          </p:nvPr>
        </p:nvGraphicFramePr>
        <p:xfrm>
          <a:off x="101600" y="673100"/>
          <a:ext cx="11199975" cy="581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262518"/>
              </p:ext>
            </p:extLst>
          </p:nvPr>
        </p:nvGraphicFramePr>
        <p:xfrm>
          <a:off x="695680" y="673100"/>
          <a:ext cx="11216920" cy="581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tangolo 5"/>
          <p:cNvSpPr/>
          <p:nvPr/>
        </p:nvSpPr>
        <p:spPr>
          <a:xfrm>
            <a:off x="944740" y="6457890"/>
            <a:ext cx="1181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2006          2007         2008          2009        2010          2011         2012         2013          2014        2015</a:t>
            </a:r>
          </a:p>
        </p:txBody>
      </p:sp>
      <p:sp>
        <p:nvSpPr>
          <p:cNvPr id="7" name="Rettangolo 6"/>
          <p:cNvSpPr/>
          <p:nvPr/>
        </p:nvSpPr>
        <p:spPr>
          <a:xfrm>
            <a:off x="1104900" y="1358900"/>
            <a:ext cx="838200" cy="3302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/>
          <p:cNvCxnSpPr/>
          <p:nvPr/>
        </p:nvCxnSpPr>
        <p:spPr>
          <a:xfrm>
            <a:off x="1104900" y="2146300"/>
            <a:ext cx="838200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125840" y="1339334"/>
            <a:ext cx="596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Importazioni da Brasile e Australia (milioni di tonnellate)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125840" y="1961634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% del trasporto marittimo mondiale di ferro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08000" y="0"/>
            <a:ext cx="1140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Fabbisogno di ferro della Cina (1)</a:t>
            </a:r>
          </a:p>
        </p:txBody>
      </p:sp>
    </p:spTree>
    <p:extLst>
      <p:ext uri="{BB962C8B-B14F-4D97-AF65-F5344CB8AC3E}">
        <p14:creationId xmlns:p14="http://schemas.microsoft.com/office/powerpoint/2010/main" val="408800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928280"/>
              </p:ext>
            </p:extLst>
          </p:nvPr>
        </p:nvGraphicFramePr>
        <p:xfrm>
          <a:off x="6117021" y="1030014"/>
          <a:ext cx="6074979" cy="5827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15517" y="106420"/>
            <a:ext cx="12176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Prezzi CRC 2006/2016 </a:t>
            </a:r>
            <a:r>
              <a:rPr lang="it-IT" b="1" dirty="0"/>
              <a:t>(gennaio)</a:t>
            </a:r>
            <a:r>
              <a:rPr lang="it-IT" sz="2400" b="1" dirty="0"/>
              <a:t> e </a:t>
            </a:r>
            <a:r>
              <a:rPr lang="it-IT" sz="2400" b="1" dirty="0" err="1"/>
              <a:t>Rebars</a:t>
            </a:r>
            <a:r>
              <a:rPr lang="it-IT" sz="2400" b="1" dirty="0"/>
              <a:t> 2005/2016 </a:t>
            </a:r>
            <a:r>
              <a:rPr lang="it-IT" b="1" dirty="0"/>
              <a:t>(gennaio)</a:t>
            </a:r>
          </a:p>
          <a:p>
            <a:pPr algn="ctr"/>
            <a:r>
              <a:rPr lang="it-IT" b="1" dirty="0"/>
              <a:t>USD / ton</a:t>
            </a:r>
          </a:p>
        </p:txBody>
      </p:sp>
      <p:graphicFrame>
        <p:nvGraphicFramePr>
          <p:cNvPr id="21" name="Grafic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898973"/>
              </p:ext>
            </p:extLst>
          </p:nvPr>
        </p:nvGraphicFramePr>
        <p:xfrm>
          <a:off x="1" y="1030013"/>
          <a:ext cx="6117020" cy="5827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8324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298" y="1537787"/>
            <a:ext cx="5948566" cy="435851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" y="1548298"/>
            <a:ext cx="5861148" cy="43585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47461" y="458932"/>
            <a:ext cx="9434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Australia: effetto del </a:t>
            </a:r>
            <a:r>
              <a:rPr lang="it-IT" sz="2000" b="1" i="1" dirty="0" err="1"/>
              <a:t>mining</a:t>
            </a:r>
            <a:r>
              <a:rPr lang="it-IT" sz="2000" b="1" i="1" dirty="0"/>
              <a:t> boom</a:t>
            </a:r>
            <a:r>
              <a:rPr lang="it-IT" sz="2000" b="1" dirty="0"/>
              <a:t> sul reddito delle famiglie e sull’impiego nell’industria</a:t>
            </a:r>
          </a:p>
        </p:txBody>
      </p:sp>
    </p:spTree>
    <p:extLst>
      <p:ext uri="{BB962C8B-B14F-4D97-AF65-F5344CB8AC3E}">
        <p14:creationId xmlns:p14="http://schemas.microsoft.com/office/powerpoint/2010/main" val="974434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82" y="0"/>
            <a:ext cx="10431379" cy="6840789"/>
          </a:xfrm>
          <a:prstGeom prst="rect">
            <a:avLst/>
          </a:prstGeom>
        </p:spPr>
      </p:pic>
      <p:sp>
        <p:nvSpPr>
          <p:cNvPr id="38" name="Rettangolo 37"/>
          <p:cNvSpPr/>
          <p:nvPr/>
        </p:nvSpPr>
        <p:spPr>
          <a:xfrm>
            <a:off x="854682" y="1230325"/>
            <a:ext cx="6597897" cy="561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-25628" y="423121"/>
            <a:ext cx="12192000" cy="711200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+mn-lt"/>
              </a:rPr>
              <a:t>Vendite Caterpillar settore </a:t>
            </a:r>
            <a:r>
              <a:rPr lang="it-IT" sz="4000" b="1" dirty="0" err="1">
                <a:solidFill>
                  <a:schemeClr val="bg1"/>
                </a:solidFill>
                <a:latin typeface="+mn-lt"/>
              </a:rPr>
              <a:t>mining</a:t>
            </a:r>
            <a:r>
              <a:rPr lang="it-IT" sz="4000" b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it-IT" sz="4000" b="1" dirty="0">
                <a:solidFill>
                  <a:schemeClr val="bg1"/>
                </a:solidFill>
              </a:rPr>
            </a:br>
            <a:r>
              <a:rPr lang="it-IT" sz="2800" b="1" dirty="0">
                <a:solidFill>
                  <a:schemeClr val="bg1"/>
                </a:solidFill>
                <a:latin typeface="+mn-lt"/>
              </a:rPr>
              <a:t>Dicembre 2015 – Febbraio 2016</a:t>
            </a:r>
            <a:br>
              <a:rPr lang="it-IT" sz="4000" b="1" dirty="0">
                <a:solidFill>
                  <a:schemeClr val="bg1"/>
                </a:solidFill>
                <a:latin typeface="+mn-lt"/>
              </a:rPr>
            </a:br>
            <a:endParaRPr lang="it-IT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704" y="1987013"/>
            <a:ext cx="6033875" cy="4712774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272442" y="2579730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272442" y="3339109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-20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269794" y="4098488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269794" y="4857867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-40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269794" y="5617244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-50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641144" y="6412321"/>
            <a:ext cx="85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/>
              <a:t>Feb</a:t>
            </a:r>
            <a:r>
              <a:rPr lang="it-IT" sz="1400" b="1" dirty="0"/>
              <a:t> 2016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2718883" y="641232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Gen 2016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837216" y="6412319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/>
              <a:t>Dic</a:t>
            </a:r>
            <a:r>
              <a:rPr lang="it-IT" sz="1400" b="1" dirty="0"/>
              <a:t> 2015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31226" y="1982841"/>
            <a:ext cx="104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Variaz</a:t>
            </a:r>
            <a:r>
              <a:rPr lang="it-IT" b="1" dirty="0">
                <a:solidFill>
                  <a:schemeClr val="bg1"/>
                </a:solidFill>
              </a:rPr>
              <a:t>. %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1941876" y="1641641"/>
            <a:ext cx="88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Mondo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984073" y="1364642"/>
            <a:ext cx="97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Nord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America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4166624" y="1364642"/>
            <a:ext cx="97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Sud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America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5369420" y="1087643"/>
            <a:ext cx="1070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Europa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Medio O.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6473425" y="1364642"/>
            <a:ext cx="918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Asia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Pacifico</a:t>
            </a:r>
          </a:p>
        </p:txBody>
      </p:sp>
    </p:spTree>
    <p:extLst>
      <p:ext uri="{BB962C8B-B14F-4D97-AF65-F5344CB8AC3E}">
        <p14:creationId xmlns:p14="http://schemas.microsoft.com/office/powerpoint/2010/main" val="1362991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100802"/>
            <a:ext cx="12192000" cy="531341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+mn-lt"/>
              </a:rPr>
              <a:t>Il ciclo di accumulazione dei primi anni 2000 ha impresso una </a:t>
            </a:r>
            <a:r>
              <a:rPr lang="it-IT" sz="2400" b="1" dirty="0">
                <a:solidFill>
                  <a:prstClr val="black"/>
                </a:solidFill>
                <a:latin typeface="Calibri" panose="020F0502020204030204"/>
              </a:rPr>
              <a:t>potentissima </a:t>
            </a:r>
            <a:r>
              <a:rPr lang="it-IT" sz="2400" b="1" dirty="0">
                <a:latin typeface="+mn-lt"/>
              </a:rPr>
              <a:t>accelerazione</a:t>
            </a:r>
            <a:br>
              <a:rPr lang="it-IT" sz="2400" b="1" dirty="0">
                <a:latin typeface="+mn-lt"/>
              </a:rPr>
            </a:br>
            <a:r>
              <a:rPr lang="it-IT" sz="2400" b="1" dirty="0">
                <a:latin typeface="+mn-lt"/>
              </a:rPr>
              <a:t>ai metodi con i quali si sviluppa il processo produttivo.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7092" y="3546206"/>
            <a:ext cx="2744392" cy="92333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Diminuzione del numero degli operai in proporzione ai mezzi di lavoro</a:t>
            </a:r>
            <a:endParaRPr lang="it-IT" sz="11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092" y="5437052"/>
            <a:ext cx="2744392" cy="1200329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Diminuzione del tempo di lavoro necessario e aumento del tempo di pluslavoro</a:t>
            </a:r>
            <a:endParaRPr lang="it-IT" sz="11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088160" y="3686146"/>
            <a:ext cx="1121889" cy="646331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Diminuzione della massa del plusvalore</a:t>
            </a:r>
            <a:endParaRPr lang="it-IT" sz="9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84294" y="4996875"/>
            <a:ext cx="1323318" cy="646331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Incrementi decrescenti della produttività</a:t>
            </a:r>
            <a:endParaRPr lang="it-IT" sz="9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163615" y="2389366"/>
            <a:ext cx="1538418" cy="646331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Aumento della massa e del valore del capitale costante</a:t>
            </a:r>
            <a:endParaRPr lang="it-IT" sz="9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801232" y="1072664"/>
            <a:ext cx="4283675" cy="830997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Aumento senza precedenti della domanda di materie prime</a:t>
            </a:r>
            <a:endParaRPr lang="it-IT" sz="1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656333" y="2955547"/>
            <a:ext cx="2646076" cy="92333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Aumento del prezzo di produzione delle materie prime industriali</a:t>
            </a:r>
            <a:endParaRPr lang="it-IT" sz="11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656333" y="4340492"/>
            <a:ext cx="2646076" cy="92333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Aumento del prezzo di produzione delle materie prime energetiche</a:t>
            </a:r>
            <a:endParaRPr lang="it-IT" sz="11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656333" y="5725437"/>
            <a:ext cx="2646076" cy="92333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Aumento del prezzo di produzione delle materie prime alimentari</a:t>
            </a:r>
            <a:endParaRPr lang="it-IT" sz="11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092233" y="5739802"/>
            <a:ext cx="2143890" cy="707886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Aumento della rendita del suolo</a:t>
            </a:r>
            <a:endParaRPr lang="it-IT" sz="12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7092" y="1260100"/>
            <a:ext cx="2981070" cy="1692771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Accelerazione della adozione di nuove tecnologie produttive</a:t>
            </a:r>
          </a:p>
          <a:p>
            <a:pPr algn="ctr"/>
            <a:r>
              <a:rPr lang="it-IT" sz="1600" b="1" dirty="0"/>
              <a:t>(senza apertura di nuovi rami industriali determinanti)</a:t>
            </a:r>
            <a:endParaRPr lang="it-IT" sz="12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530081" y="3471230"/>
            <a:ext cx="3271150" cy="1077218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</a:rPr>
              <a:t>Caduta del saggio di profitto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20" name="Connettore a gomito 19"/>
          <p:cNvCxnSpPr>
            <a:stCxn id="10" idx="2"/>
            <a:endCxn id="11" idx="3"/>
          </p:cNvCxnSpPr>
          <p:nvPr/>
        </p:nvCxnSpPr>
        <p:spPr>
          <a:xfrm rot="16200000" flipH="1">
            <a:off x="9865964" y="1980766"/>
            <a:ext cx="1513551" cy="1359339"/>
          </a:xfrm>
          <a:prstGeom prst="bentConnector4">
            <a:avLst>
              <a:gd name="adj1" fmla="val 37266"/>
              <a:gd name="adj2" fmla="val 15055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a gomito 21"/>
          <p:cNvCxnSpPr>
            <a:stCxn id="10" idx="2"/>
            <a:endCxn id="12" idx="3"/>
          </p:cNvCxnSpPr>
          <p:nvPr/>
        </p:nvCxnSpPr>
        <p:spPr>
          <a:xfrm rot="16200000" flipH="1">
            <a:off x="9173491" y="2673239"/>
            <a:ext cx="2898496" cy="1359339"/>
          </a:xfrm>
          <a:prstGeom prst="bentConnector4">
            <a:avLst>
              <a:gd name="adj1" fmla="val 19471"/>
              <a:gd name="adj2" fmla="val 15044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a gomito 23"/>
          <p:cNvCxnSpPr>
            <a:stCxn id="10" idx="2"/>
            <a:endCxn id="13" idx="3"/>
          </p:cNvCxnSpPr>
          <p:nvPr/>
        </p:nvCxnSpPr>
        <p:spPr>
          <a:xfrm rot="16200000" flipH="1">
            <a:off x="8481019" y="3365711"/>
            <a:ext cx="4283441" cy="1359339"/>
          </a:xfrm>
          <a:prstGeom prst="bentConnector4">
            <a:avLst>
              <a:gd name="adj1" fmla="val 13086"/>
              <a:gd name="adj2" fmla="val 15013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a gomito 38"/>
          <p:cNvCxnSpPr>
            <a:stCxn id="11" idx="1"/>
            <a:endCxn id="16" idx="3"/>
          </p:cNvCxnSpPr>
          <p:nvPr/>
        </p:nvCxnSpPr>
        <p:spPr>
          <a:xfrm rot="10800000" flipV="1">
            <a:off x="7801231" y="3417211"/>
            <a:ext cx="855102" cy="592627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a gomito 39"/>
          <p:cNvCxnSpPr>
            <a:stCxn id="13" idx="1"/>
            <a:endCxn id="16" idx="3"/>
          </p:cNvCxnSpPr>
          <p:nvPr/>
        </p:nvCxnSpPr>
        <p:spPr>
          <a:xfrm rot="10800000">
            <a:off x="7801231" y="4009840"/>
            <a:ext cx="855102" cy="217726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a gomito 40"/>
          <p:cNvCxnSpPr>
            <a:stCxn id="12" idx="1"/>
            <a:endCxn id="16" idx="3"/>
          </p:cNvCxnSpPr>
          <p:nvPr/>
        </p:nvCxnSpPr>
        <p:spPr>
          <a:xfrm rot="10800000">
            <a:off x="7801231" y="4009839"/>
            <a:ext cx="855102" cy="79231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a gomito 45"/>
          <p:cNvCxnSpPr>
            <a:stCxn id="11" idx="1"/>
            <a:endCxn id="14" idx="3"/>
          </p:cNvCxnSpPr>
          <p:nvPr/>
        </p:nvCxnSpPr>
        <p:spPr>
          <a:xfrm rot="10800000" flipV="1">
            <a:off x="7236123" y="3417211"/>
            <a:ext cx="1420210" cy="2676533"/>
          </a:xfrm>
          <a:prstGeom prst="bentConnector3">
            <a:avLst>
              <a:gd name="adj1" fmla="val 3005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a gomito 49"/>
          <p:cNvCxnSpPr>
            <a:stCxn id="14" idx="0"/>
            <a:endCxn id="16" idx="2"/>
          </p:cNvCxnSpPr>
          <p:nvPr/>
        </p:nvCxnSpPr>
        <p:spPr>
          <a:xfrm rot="5400000" flipH="1" flipV="1">
            <a:off x="5569240" y="5143386"/>
            <a:ext cx="1191354" cy="147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a gomito 55"/>
          <p:cNvCxnSpPr>
            <a:stCxn id="15" idx="3"/>
            <a:endCxn id="9" idx="0"/>
          </p:cNvCxnSpPr>
          <p:nvPr/>
        </p:nvCxnSpPr>
        <p:spPr>
          <a:xfrm>
            <a:off x="3088162" y="2106486"/>
            <a:ext cx="844662" cy="28288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a gomito 62"/>
          <p:cNvCxnSpPr>
            <a:stCxn id="5" idx="3"/>
            <a:endCxn id="7" idx="1"/>
          </p:cNvCxnSpPr>
          <p:nvPr/>
        </p:nvCxnSpPr>
        <p:spPr>
          <a:xfrm>
            <a:off x="2851484" y="4007871"/>
            <a:ext cx="236676" cy="144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a gomito 68"/>
          <p:cNvCxnSpPr>
            <a:stCxn id="7" idx="3"/>
            <a:endCxn id="16" idx="1"/>
          </p:cNvCxnSpPr>
          <p:nvPr/>
        </p:nvCxnSpPr>
        <p:spPr>
          <a:xfrm>
            <a:off x="4210049" y="4009312"/>
            <a:ext cx="320032" cy="52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a gomito 77"/>
          <p:cNvCxnSpPr>
            <a:stCxn id="6" idx="3"/>
            <a:endCxn id="8" idx="2"/>
          </p:cNvCxnSpPr>
          <p:nvPr/>
        </p:nvCxnSpPr>
        <p:spPr>
          <a:xfrm flipV="1">
            <a:off x="2851484" y="5643206"/>
            <a:ext cx="1094469" cy="39401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/>
          <p:cNvCxnSpPr/>
          <p:nvPr/>
        </p:nvCxnSpPr>
        <p:spPr>
          <a:xfrm flipV="1">
            <a:off x="4530081" y="4550164"/>
            <a:ext cx="493974" cy="3672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87"/>
          <p:cNvCxnSpPr/>
          <p:nvPr/>
        </p:nvCxnSpPr>
        <p:spPr>
          <a:xfrm>
            <a:off x="4624266" y="3060255"/>
            <a:ext cx="483138" cy="4031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228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35000">
              <a:schemeClr val="bg1">
                <a:lumMod val="50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568202"/>
              </p:ext>
            </p:extLst>
          </p:nvPr>
        </p:nvGraphicFramePr>
        <p:xfrm>
          <a:off x="0" y="952500"/>
          <a:ext cx="12192000" cy="59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4953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Capacità di utilizzazione degli impianti siderurgici </a:t>
            </a:r>
            <a:r>
              <a:rPr lang="it-IT" sz="2000" b="1" dirty="0"/>
              <a:t>(luglio 2014 – dicembre 2015)</a:t>
            </a:r>
          </a:p>
          <a:p>
            <a:pPr algn="ctr"/>
            <a:r>
              <a:rPr lang="it-IT" b="1" dirty="0"/>
              <a:t>(mondo)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06827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15517" y="0"/>
            <a:ext cx="12176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EU: Produzione totale di prodotti siderurgici finiti</a:t>
            </a:r>
            <a:endParaRPr lang="it-IT" b="1" dirty="0"/>
          </a:p>
          <a:p>
            <a:pPr algn="ctr"/>
            <a:r>
              <a:rPr lang="it-IT" b="1" dirty="0"/>
              <a:t>(migliaia di tonnellate)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559875"/>
              </p:ext>
            </p:extLst>
          </p:nvPr>
        </p:nvGraphicFramePr>
        <p:xfrm>
          <a:off x="3594100" y="738664"/>
          <a:ext cx="8597900" cy="611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5517" y="850900"/>
            <a:ext cx="35785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/>
              <a:t>Totale laminati a caldo</a:t>
            </a:r>
          </a:p>
          <a:p>
            <a:pPr>
              <a:lnSpc>
                <a:spcPct val="200000"/>
              </a:lnSpc>
            </a:pPr>
            <a:r>
              <a:rPr lang="it-IT" sz="1600" b="1" dirty="0"/>
              <a:t>     Piani</a:t>
            </a:r>
            <a:endParaRPr lang="it-IT" b="1" dirty="0"/>
          </a:p>
          <a:p>
            <a:pPr>
              <a:lnSpc>
                <a:spcPct val="200000"/>
              </a:lnSpc>
            </a:pPr>
            <a:r>
              <a:rPr lang="it-IT" sz="1400" b="1" dirty="0"/>
              <a:t>           Nastri laminati a caldo</a:t>
            </a:r>
          </a:p>
          <a:p>
            <a:pPr>
              <a:lnSpc>
                <a:spcPct val="200000"/>
              </a:lnSpc>
            </a:pPr>
            <a:r>
              <a:rPr lang="it-IT" sz="1400" b="1" dirty="0"/>
              <a:t>           Quarto </a:t>
            </a:r>
            <a:r>
              <a:rPr lang="it-IT" sz="1400" b="1" dirty="0" err="1"/>
              <a:t>plate</a:t>
            </a:r>
            <a:endParaRPr lang="it-IT" sz="1400" b="1" dirty="0"/>
          </a:p>
          <a:p>
            <a:pPr>
              <a:lnSpc>
                <a:spcPct val="200000"/>
              </a:lnSpc>
            </a:pPr>
            <a:r>
              <a:rPr lang="it-IT" sz="1600" b="1" dirty="0"/>
              <a:t>     Lunghi</a:t>
            </a:r>
            <a:endParaRPr lang="it-IT" b="1" dirty="0"/>
          </a:p>
          <a:p>
            <a:pPr>
              <a:lnSpc>
                <a:spcPts val="3600"/>
              </a:lnSpc>
            </a:pPr>
            <a:r>
              <a:rPr lang="it-IT" sz="1400" b="1" dirty="0"/>
              <a:t>           </a:t>
            </a:r>
            <a:r>
              <a:rPr lang="it-IT" sz="1400" b="1" dirty="0" err="1"/>
              <a:t>Wire</a:t>
            </a:r>
            <a:r>
              <a:rPr lang="it-IT" sz="1400" b="1" dirty="0"/>
              <a:t> road</a:t>
            </a:r>
          </a:p>
          <a:p>
            <a:pPr>
              <a:lnSpc>
                <a:spcPts val="3600"/>
              </a:lnSpc>
            </a:pPr>
            <a:r>
              <a:rPr lang="it-IT" sz="1400" b="1" dirty="0"/>
              <a:t>           </a:t>
            </a:r>
            <a:r>
              <a:rPr lang="it-IT" sz="1400" b="1" dirty="0" err="1"/>
              <a:t>Rebars</a:t>
            </a:r>
            <a:endParaRPr lang="it-IT" sz="1400" b="1" dirty="0"/>
          </a:p>
          <a:p>
            <a:pPr>
              <a:lnSpc>
                <a:spcPts val="3600"/>
              </a:lnSpc>
            </a:pPr>
            <a:r>
              <a:rPr lang="it-IT" sz="1400" b="1" dirty="0"/>
              <a:t>           Merchant </a:t>
            </a:r>
            <a:r>
              <a:rPr lang="it-IT" sz="1400" b="1" dirty="0" err="1"/>
              <a:t>Bars</a:t>
            </a:r>
            <a:endParaRPr lang="it-IT" sz="1400" b="1" dirty="0"/>
          </a:p>
          <a:p>
            <a:pPr>
              <a:lnSpc>
                <a:spcPts val="3600"/>
              </a:lnSpc>
            </a:pPr>
            <a:r>
              <a:rPr lang="it-IT" sz="1400" b="1" dirty="0"/>
              <a:t>           </a:t>
            </a:r>
            <a:r>
              <a:rPr lang="it-IT" sz="1400" b="1" dirty="0" err="1"/>
              <a:t>Heavy</a:t>
            </a:r>
            <a:r>
              <a:rPr lang="it-IT" sz="1400" b="1" dirty="0"/>
              <a:t> </a:t>
            </a:r>
            <a:r>
              <a:rPr lang="it-IT" sz="1400" b="1" dirty="0" err="1"/>
              <a:t>Sections</a:t>
            </a:r>
            <a:endParaRPr lang="it-IT" sz="1400" b="1" dirty="0"/>
          </a:p>
          <a:p>
            <a:pPr>
              <a:lnSpc>
                <a:spcPts val="3600"/>
              </a:lnSpc>
            </a:pPr>
            <a:r>
              <a:rPr lang="it-IT" sz="2000" b="1" dirty="0"/>
              <a:t>Piani laminati a freddo</a:t>
            </a:r>
          </a:p>
          <a:p>
            <a:pPr>
              <a:lnSpc>
                <a:spcPts val="3600"/>
              </a:lnSpc>
            </a:pPr>
            <a:r>
              <a:rPr lang="it-IT" sz="2000" b="1" dirty="0"/>
              <a:t>A rivestimento metallico  zincati</a:t>
            </a:r>
          </a:p>
          <a:p>
            <a:pPr>
              <a:lnSpc>
                <a:spcPts val="3600"/>
              </a:lnSpc>
            </a:pPr>
            <a:r>
              <a:rPr lang="it-IT" sz="2000" b="1" dirty="0"/>
              <a:t>A rivestimento organico</a:t>
            </a:r>
          </a:p>
        </p:txBody>
      </p:sp>
    </p:spTree>
    <p:extLst>
      <p:ext uri="{BB962C8B-B14F-4D97-AF65-F5344CB8AC3E}">
        <p14:creationId xmlns:p14="http://schemas.microsoft.com/office/powerpoint/2010/main" val="3730622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843228"/>
              </p:ext>
            </p:extLst>
          </p:nvPr>
        </p:nvGraphicFramePr>
        <p:xfrm>
          <a:off x="3978165" y="2195901"/>
          <a:ext cx="4256690" cy="310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400046"/>
              </p:ext>
            </p:extLst>
          </p:nvPr>
        </p:nvGraphicFramePr>
        <p:xfrm>
          <a:off x="0" y="3754761"/>
          <a:ext cx="4256690" cy="310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582945"/>
              </p:ext>
            </p:extLst>
          </p:nvPr>
        </p:nvGraphicFramePr>
        <p:xfrm>
          <a:off x="7956329" y="654089"/>
          <a:ext cx="4309241" cy="310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367750"/>
              </p:ext>
            </p:extLst>
          </p:nvPr>
        </p:nvGraphicFramePr>
        <p:xfrm>
          <a:off x="8029902" y="3771930"/>
          <a:ext cx="4162097" cy="308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055617"/>
              </p:ext>
            </p:extLst>
          </p:nvPr>
        </p:nvGraphicFramePr>
        <p:xfrm>
          <a:off x="-36786" y="654089"/>
          <a:ext cx="4293476" cy="309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Approvvigionamento del mercato europeo di prodotti lunghi al carbonio e legati non </a:t>
            </a:r>
            <a:r>
              <a:rPr lang="it-IT" b="1" dirty="0" err="1"/>
              <a:t>stainless</a:t>
            </a:r>
            <a:endParaRPr lang="it-IT" b="1" dirty="0"/>
          </a:p>
          <a:p>
            <a:pPr algn="ctr"/>
            <a:r>
              <a:rPr lang="it-IT" sz="1400" b="1" dirty="0"/>
              <a:t>2001 / 2015 (in migliaia di tonnellate)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54009" y="1142059"/>
            <a:ext cx="1978571" cy="2829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C000"/>
                </a:solidFill>
              </a:rPr>
              <a:t>Europa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50069" y="857302"/>
            <a:ext cx="1982511" cy="2829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C000"/>
                </a:solidFill>
              </a:rPr>
              <a:t>Paesi terzi</a:t>
            </a:r>
          </a:p>
        </p:txBody>
      </p:sp>
    </p:spTree>
    <p:extLst>
      <p:ext uri="{BB962C8B-B14F-4D97-AF65-F5344CB8AC3E}">
        <p14:creationId xmlns:p14="http://schemas.microsoft.com/office/powerpoint/2010/main" val="1489347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Approvvigionamento del mercato europeo di prodotti piani al carbonio e legati non </a:t>
            </a:r>
            <a:r>
              <a:rPr lang="it-IT" b="1" dirty="0" err="1"/>
              <a:t>stainless</a:t>
            </a:r>
            <a:endParaRPr lang="it-IT" b="1" dirty="0"/>
          </a:p>
          <a:p>
            <a:pPr algn="ctr"/>
            <a:r>
              <a:rPr lang="it-IT" sz="1400" b="1" dirty="0"/>
              <a:t>2001 / 2015 (in migliaia di tonnellate)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54009" y="1142059"/>
            <a:ext cx="1978571" cy="2829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C000"/>
                </a:solidFill>
              </a:rPr>
              <a:t>Europa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50069" y="857302"/>
            <a:ext cx="1982511" cy="2829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C000"/>
                </a:solidFill>
              </a:rPr>
              <a:t>Paesi terzi</a:t>
            </a:r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185871"/>
              </p:ext>
            </p:extLst>
          </p:nvPr>
        </p:nvGraphicFramePr>
        <p:xfrm>
          <a:off x="4112172" y="2195901"/>
          <a:ext cx="4062249" cy="310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926548"/>
              </p:ext>
            </p:extLst>
          </p:nvPr>
        </p:nvGraphicFramePr>
        <p:xfrm>
          <a:off x="-36786" y="3771930"/>
          <a:ext cx="4256690" cy="310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576380"/>
              </p:ext>
            </p:extLst>
          </p:nvPr>
        </p:nvGraphicFramePr>
        <p:xfrm>
          <a:off x="8129750" y="3730995"/>
          <a:ext cx="4070131" cy="310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495063"/>
              </p:ext>
            </p:extLst>
          </p:nvPr>
        </p:nvGraphicFramePr>
        <p:xfrm>
          <a:off x="-36786" y="654089"/>
          <a:ext cx="4083269" cy="3117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551577"/>
              </p:ext>
            </p:extLst>
          </p:nvPr>
        </p:nvGraphicFramePr>
        <p:xfrm>
          <a:off x="8368861" y="654089"/>
          <a:ext cx="3831019" cy="3117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53627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949581"/>
              </p:ext>
            </p:extLst>
          </p:nvPr>
        </p:nvGraphicFramePr>
        <p:xfrm>
          <a:off x="0" y="1116419"/>
          <a:ext cx="12192000" cy="5741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307805" y="0"/>
            <a:ext cx="976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Indice generale del prezzo delle materie prime 2000 – 2016</a:t>
            </a:r>
          </a:p>
          <a:p>
            <a:pPr algn="ctr"/>
            <a:r>
              <a:rPr lang="it-IT" sz="2000" b="1" dirty="0"/>
              <a:t>(2000 = 100)</a:t>
            </a:r>
          </a:p>
        </p:txBody>
      </p:sp>
    </p:spTree>
    <p:extLst>
      <p:ext uri="{BB962C8B-B14F-4D97-AF65-F5344CB8AC3E}">
        <p14:creationId xmlns:p14="http://schemas.microsoft.com/office/powerpoint/2010/main" val="1929298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4065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312025" y="2198688"/>
            <a:ext cx="2651125" cy="138112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</a:rPr>
              <a:t>CINA: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FORZA LAVORO A BASSO COSTO, AGEVOLAZIONI FISCALI, ECC…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4167188" y="4946650"/>
            <a:ext cx="2651125" cy="138271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PAESI PRODUTTORI DI MATERIE PRIME: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BRASILE, AUSTRALIA, RUSSIA, SUD AFRICA, ECC…</a:t>
            </a:r>
          </a:p>
        </p:txBody>
      </p:sp>
      <p:sp>
        <p:nvSpPr>
          <p:cNvPr id="6" name="Ovale 5"/>
          <p:cNvSpPr/>
          <p:nvPr/>
        </p:nvSpPr>
        <p:spPr>
          <a:xfrm>
            <a:off x="3576638" y="1109663"/>
            <a:ext cx="2652712" cy="1382712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CAPITALE DEL CENTRO: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EU, USA, GIAPPONE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7" name="Ovale 6"/>
          <p:cNvSpPr/>
          <p:nvPr/>
        </p:nvSpPr>
        <p:spPr>
          <a:xfrm>
            <a:off x="7172325" y="4167188"/>
            <a:ext cx="2651125" cy="13827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prstClr val="black"/>
                </a:solidFill>
              </a:rPr>
              <a:t>PAESI GIA’ PRODUTTORI DI BENI DI CONSUMO A BASSO LIVELLO TECNOLOGICO: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TAIWAN, COREA, HONG KONG, ECC…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132513" y="1965325"/>
            <a:ext cx="21812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</a:rPr>
              <a:t>I.D.E.</a:t>
            </a:r>
            <a:r>
              <a:rPr lang="it-IT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100" b="1" dirty="0">
                <a:solidFill>
                  <a:schemeClr val="bg1"/>
                </a:solidFill>
                <a:latin typeface="+mn-lt"/>
              </a:rPr>
              <a:t>PER INFRASTRUTTURE</a:t>
            </a:r>
          </a:p>
        </p:txBody>
      </p:sp>
      <p:cxnSp>
        <p:nvCxnSpPr>
          <p:cNvPr id="9" name="Connettore 4 8"/>
          <p:cNvCxnSpPr>
            <a:stCxn id="6" idx="5"/>
            <a:endCxn id="4" idx="1"/>
          </p:cNvCxnSpPr>
          <p:nvPr/>
        </p:nvCxnSpPr>
        <p:spPr>
          <a:xfrm rot="16200000" flipH="1">
            <a:off x="6715125" y="1414463"/>
            <a:ext cx="111125" cy="1860550"/>
          </a:xfrm>
          <a:prstGeom prst="bentConnector5">
            <a:avLst>
              <a:gd name="adj1" fmla="val 13720"/>
              <a:gd name="adj2" fmla="val 50552"/>
              <a:gd name="adj3" fmla="val 13095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4 9"/>
          <p:cNvCxnSpPr>
            <a:endCxn id="4" idx="0"/>
          </p:cNvCxnSpPr>
          <p:nvPr/>
        </p:nvCxnSpPr>
        <p:spPr>
          <a:xfrm>
            <a:off x="6229350" y="1795463"/>
            <a:ext cx="2408238" cy="403225"/>
          </a:xfrm>
          <a:prstGeom prst="bentConnector2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235700" y="1416050"/>
            <a:ext cx="18319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  <a:latin typeface="+mn-lt"/>
              </a:rPr>
              <a:t>I.D.E.</a:t>
            </a:r>
            <a:r>
              <a:rPr lang="it-IT" sz="1200" dirty="0">
                <a:solidFill>
                  <a:schemeClr val="bg1"/>
                </a:solidFill>
                <a:latin typeface="+mn-lt"/>
              </a:rPr>
              <a:t> PER IMPIANTI</a:t>
            </a:r>
          </a:p>
        </p:txBody>
      </p:sp>
      <p:cxnSp>
        <p:nvCxnSpPr>
          <p:cNvPr id="13" name="Connettore 4 12"/>
          <p:cNvCxnSpPr>
            <a:stCxn id="5" idx="0"/>
            <a:endCxn id="4" idx="3"/>
          </p:cNvCxnSpPr>
          <p:nvPr/>
        </p:nvCxnSpPr>
        <p:spPr>
          <a:xfrm rot="5400000" flipH="1" flipV="1">
            <a:off x="5812632" y="3058318"/>
            <a:ext cx="1568450" cy="2208213"/>
          </a:xfrm>
          <a:prstGeom prst="bentConnector3">
            <a:avLst>
              <a:gd name="adj1" fmla="val 9921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499100" y="4314825"/>
            <a:ext cx="137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+mn-lt"/>
              </a:rPr>
              <a:t>MATERIE PRIME ENERGETICHE ED INDUSTRIALI</a:t>
            </a:r>
          </a:p>
        </p:txBody>
      </p:sp>
      <p:sp>
        <p:nvSpPr>
          <p:cNvPr id="46093" name="CasellaDiTesto 1"/>
          <p:cNvSpPr txBox="1">
            <a:spLocks noChangeArrowheads="1"/>
          </p:cNvSpPr>
          <p:nvPr/>
        </p:nvSpPr>
        <p:spPr bwMode="auto">
          <a:xfrm>
            <a:off x="7223125" y="6596063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  <p:cxnSp>
        <p:nvCxnSpPr>
          <p:cNvPr id="19" name="Connettore 4 18"/>
          <p:cNvCxnSpPr>
            <a:stCxn id="4" idx="7"/>
            <a:endCxn id="6" idx="7"/>
          </p:cNvCxnSpPr>
          <p:nvPr/>
        </p:nvCxnSpPr>
        <p:spPr>
          <a:xfrm rot="16200000" flipV="1">
            <a:off x="7163594" y="-10318"/>
            <a:ext cx="1087437" cy="3733800"/>
          </a:xfrm>
          <a:prstGeom prst="bentConnector3">
            <a:avLst>
              <a:gd name="adj1" fmla="val 139594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endCxn id="5" idx="1"/>
          </p:cNvCxnSpPr>
          <p:nvPr/>
        </p:nvCxnSpPr>
        <p:spPr>
          <a:xfrm rot="10800000" flipV="1">
            <a:off x="4556125" y="3133725"/>
            <a:ext cx="2922588" cy="201612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9574213" y="1225550"/>
            <a:ext cx="1831975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641975" y="2570163"/>
            <a:ext cx="1801813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46098" name="CasellaDiTesto 32"/>
          <p:cNvSpPr txBox="1">
            <a:spLocks noChangeArrowheads="1"/>
          </p:cNvSpPr>
          <p:nvPr/>
        </p:nvSpPr>
        <p:spPr bwMode="auto">
          <a:xfrm>
            <a:off x="0" y="4687888"/>
            <a:ext cx="3200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800" b="1"/>
              <a:t>ASSETTO DEL CICLO INDUSTRIALE INTERNAZIONALE NEL PERIODO CHE PRECEDE L’EMERGERE FENOMENICO DELLA CRISI – PRIMA FASE</a:t>
            </a:r>
          </a:p>
        </p:txBody>
      </p:sp>
      <p:cxnSp>
        <p:nvCxnSpPr>
          <p:cNvPr id="165" name="Connettore 4 164"/>
          <p:cNvCxnSpPr/>
          <p:nvPr/>
        </p:nvCxnSpPr>
        <p:spPr>
          <a:xfrm flipH="1">
            <a:off x="9434513" y="2889250"/>
            <a:ext cx="528637" cy="2459038"/>
          </a:xfrm>
          <a:prstGeom prst="bentConnector4">
            <a:avLst>
              <a:gd name="adj1" fmla="val -297355"/>
              <a:gd name="adj2" fmla="val 98939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6" name="CasellaDiTesto 165"/>
          <p:cNvSpPr txBox="1"/>
          <p:nvPr/>
        </p:nvSpPr>
        <p:spPr>
          <a:xfrm>
            <a:off x="10177463" y="2847975"/>
            <a:ext cx="137953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 PER LA RIESPORTAZIONE</a:t>
            </a:r>
          </a:p>
        </p:txBody>
      </p:sp>
      <p:cxnSp>
        <p:nvCxnSpPr>
          <p:cNvPr id="167" name="Connettore 4 166"/>
          <p:cNvCxnSpPr/>
          <p:nvPr/>
        </p:nvCxnSpPr>
        <p:spPr>
          <a:xfrm flipH="1" flipV="1">
            <a:off x="9574213" y="3378200"/>
            <a:ext cx="249237" cy="1481138"/>
          </a:xfrm>
          <a:prstGeom prst="bentConnector4">
            <a:avLst>
              <a:gd name="adj1" fmla="val -91954"/>
              <a:gd name="adj2" fmla="val 99420"/>
            </a:avLst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CasellaDiTesto 167"/>
          <p:cNvSpPr txBox="1"/>
          <p:nvPr/>
        </p:nvSpPr>
        <p:spPr>
          <a:xfrm>
            <a:off x="10052050" y="4679950"/>
            <a:ext cx="1185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+mn-lt"/>
              </a:rPr>
              <a:t>SEMILAVORATI</a:t>
            </a:r>
          </a:p>
        </p:txBody>
      </p:sp>
    </p:spTree>
    <p:extLst>
      <p:ext uri="{BB962C8B-B14F-4D97-AF65-F5344CB8AC3E}">
        <p14:creationId xmlns:p14="http://schemas.microsoft.com/office/powerpoint/2010/main" val="1809017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4065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312025" y="2198688"/>
            <a:ext cx="2651125" cy="138112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</a:rPr>
              <a:t>CINA: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URBANIZZAZIONE, MODIFICA DEI CONSUMI ALIMENTARI, EMERGENZA DI SETTORI DI POPOLAZIONE A REDDITO PIU’ ALTO</a:t>
            </a:r>
          </a:p>
        </p:txBody>
      </p:sp>
      <p:sp>
        <p:nvSpPr>
          <p:cNvPr id="5" name="Ovale 4"/>
          <p:cNvSpPr/>
          <p:nvPr/>
        </p:nvSpPr>
        <p:spPr>
          <a:xfrm>
            <a:off x="4167188" y="4946650"/>
            <a:ext cx="2651125" cy="138271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PAESI PRODUTTORI DI MATERIE PRIME: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BRASILE, AUSTRALIA, RUSSIA, SUD AFRICA, ECC…</a:t>
            </a:r>
          </a:p>
        </p:txBody>
      </p:sp>
      <p:sp>
        <p:nvSpPr>
          <p:cNvPr id="6" name="Ovale 5"/>
          <p:cNvSpPr/>
          <p:nvPr/>
        </p:nvSpPr>
        <p:spPr>
          <a:xfrm>
            <a:off x="3576638" y="1109663"/>
            <a:ext cx="2652712" cy="1382712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CAPITALE DEL CENTRO: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EU, USA, GIAPPONE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7" name="Ovale 6"/>
          <p:cNvSpPr/>
          <p:nvPr/>
        </p:nvSpPr>
        <p:spPr>
          <a:xfrm>
            <a:off x="7172325" y="4167188"/>
            <a:ext cx="2651125" cy="13827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prstClr val="black"/>
                </a:solidFill>
              </a:rPr>
              <a:t>PAESI GIA’ PRODUTTORI DI BENI DI CONSUMO A BASSO LIVELLO TECNOLOGICO: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TAIWAN, COREA, HONG KONG, ECC…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126163" y="2016125"/>
            <a:ext cx="218122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</a:rPr>
              <a:t>I.D.E.</a:t>
            </a:r>
            <a:r>
              <a:rPr lang="it-IT" sz="1100" b="1" dirty="0">
                <a:solidFill>
                  <a:schemeClr val="bg1"/>
                </a:solidFill>
                <a:latin typeface="+mn-lt"/>
              </a:rPr>
              <a:t> PER INFRASTRUTTURE</a:t>
            </a:r>
          </a:p>
        </p:txBody>
      </p:sp>
      <p:cxnSp>
        <p:nvCxnSpPr>
          <p:cNvPr id="9" name="Connettore 4 8"/>
          <p:cNvCxnSpPr>
            <a:stCxn id="6" idx="5"/>
            <a:endCxn id="4" idx="1"/>
          </p:cNvCxnSpPr>
          <p:nvPr/>
        </p:nvCxnSpPr>
        <p:spPr>
          <a:xfrm rot="16200000" flipH="1">
            <a:off x="6715125" y="1414463"/>
            <a:ext cx="111125" cy="1860550"/>
          </a:xfrm>
          <a:prstGeom prst="bentConnector5">
            <a:avLst>
              <a:gd name="adj1" fmla="val 13720"/>
              <a:gd name="adj2" fmla="val 50552"/>
              <a:gd name="adj3" fmla="val 13095"/>
            </a:avLst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4 9"/>
          <p:cNvCxnSpPr>
            <a:endCxn id="4" idx="0"/>
          </p:cNvCxnSpPr>
          <p:nvPr/>
        </p:nvCxnSpPr>
        <p:spPr>
          <a:xfrm>
            <a:off x="6229350" y="1795463"/>
            <a:ext cx="2408238" cy="403225"/>
          </a:xfrm>
          <a:prstGeom prst="bentConnector2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216650" y="1536700"/>
            <a:ext cx="1831975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I.D.E.</a:t>
            </a:r>
            <a:r>
              <a:rPr lang="it-IT" sz="1100" dirty="0">
                <a:solidFill>
                  <a:schemeClr val="bg1"/>
                </a:solidFill>
                <a:latin typeface="+mn-lt"/>
              </a:rPr>
              <a:t> PER IMPIANTI</a:t>
            </a:r>
          </a:p>
        </p:txBody>
      </p:sp>
      <p:cxnSp>
        <p:nvCxnSpPr>
          <p:cNvPr id="13" name="Connettore 4 12"/>
          <p:cNvCxnSpPr/>
          <p:nvPr/>
        </p:nvCxnSpPr>
        <p:spPr>
          <a:xfrm flipV="1">
            <a:off x="4870450" y="3378200"/>
            <a:ext cx="2708275" cy="1633538"/>
          </a:xfrm>
          <a:prstGeom prst="bentConnector3">
            <a:avLst>
              <a:gd name="adj1" fmla="val 116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840288" y="4360863"/>
            <a:ext cx="1189037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MATERIE PRIME ENERGETICHE ED INDUSTRIALI</a:t>
            </a:r>
          </a:p>
        </p:txBody>
      </p:sp>
      <p:cxnSp>
        <p:nvCxnSpPr>
          <p:cNvPr id="16" name="Connettore 4 15"/>
          <p:cNvCxnSpPr>
            <a:stCxn id="7" idx="6"/>
            <a:endCxn id="4" idx="5"/>
          </p:cNvCxnSpPr>
          <p:nvPr/>
        </p:nvCxnSpPr>
        <p:spPr>
          <a:xfrm flipH="1" flipV="1">
            <a:off x="9574213" y="3378200"/>
            <a:ext cx="249237" cy="1481138"/>
          </a:xfrm>
          <a:prstGeom prst="bentConnector4">
            <a:avLst>
              <a:gd name="adj1" fmla="val -91954"/>
              <a:gd name="adj2" fmla="val 9942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0052050" y="4679950"/>
            <a:ext cx="1185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+mn-lt"/>
              </a:rPr>
              <a:t>SEMILAVORATI</a:t>
            </a:r>
          </a:p>
        </p:txBody>
      </p:sp>
      <p:cxnSp>
        <p:nvCxnSpPr>
          <p:cNvPr id="19" name="Connettore 4 18"/>
          <p:cNvCxnSpPr>
            <a:stCxn id="4" idx="7"/>
            <a:endCxn id="6" idx="7"/>
          </p:cNvCxnSpPr>
          <p:nvPr/>
        </p:nvCxnSpPr>
        <p:spPr>
          <a:xfrm rot="16200000" flipV="1">
            <a:off x="7163594" y="-10318"/>
            <a:ext cx="1087437" cy="3733800"/>
          </a:xfrm>
          <a:prstGeom prst="bentConnector3">
            <a:avLst>
              <a:gd name="adj1" fmla="val 139594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endCxn id="5" idx="1"/>
          </p:cNvCxnSpPr>
          <p:nvPr/>
        </p:nvCxnSpPr>
        <p:spPr>
          <a:xfrm rot="10800000" flipV="1">
            <a:off x="4556125" y="3133725"/>
            <a:ext cx="2922588" cy="201612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ttore 4 20"/>
          <p:cNvCxnSpPr>
            <a:stCxn id="4" idx="6"/>
            <a:endCxn id="7" idx="5"/>
          </p:cNvCxnSpPr>
          <p:nvPr/>
        </p:nvCxnSpPr>
        <p:spPr>
          <a:xfrm flipH="1">
            <a:off x="9434513" y="2889250"/>
            <a:ext cx="528637" cy="2459038"/>
          </a:xfrm>
          <a:prstGeom prst="bentConnector4">
            <a:avLst>
              <a:gd name="adj1" fmla="val -297355"/>
              <a:gd name="adj2" fmla="val 98939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9582150" y="1174750"/>
            <a:ext cx="13017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641975" y="2570163"/>
            <a:ext cx="1801813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177463" y="2847975"/>
            <a:ext cx="137953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 PER LA RIESPORTAZIONE</a:t>
            </a:r>
          </a:p>
        </p:txBody>
      </p:sp>
      <p:sp>
        <p:nvSpPr>
          <p:cNvPr id="47126" name="CasellaDiTesto 32"/>
          <p:cNvSpPr txBox="1">
            <a:spLocks noChangeArrowheads="1"/>
          </p:cNvSpPr>
          <p:nvPr/>
        </p:nvSpPr>
        <p:spPr bwMode="auto">
          <a:xfrm>
            <a:off x="0" y="4687888"/>
            <a:ext cx="3200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800" b="1"/>
              <a:t>ASSETTO DEL CICLO INDUSTRIALE INTERNAZIONALE NEL PERIODO CHE PRECEDE L’EMERGERE FENOMENICO DELLA CRISI – SECONDA FASE</a:t>
            </a:r>
          </a:p>
        </p:txBody>
      </p:sp>
      <p:cxnSp>
        <p:nvCxnSpPr>
          <p:cNvPr id="25" name="Connettore 4 24"/>
          <p:cNvCxnSpPr/>
          <p:nvPr/>
        </p:nvCxnSpPr>
        <p:spPr>
          <a:xfrm rot="16200000" flipH="1">
            <a:off x="2408238" y="3452812"/>
            <a:ext cx="3201988" cy="588963"/>
          </a:xfrm>
          <a:prstGeom prst="bentConnector3">
            <a:avLst>
              <a:gd name="adj1" fmla="val 98869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3686175" y="2349500"/>
            <a:ext cx="12715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bg1"/>
                </a:solidFill>
              </a:rPr>
              <a:t>I.D.E.</a:t>
            </a:r>
            <a:r>
              <a:rPr lang="it-IT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050" b="1" dirty="0">
                <a:solidFill>
                  <a:schemeClr val="bg1"/>
                </a:solidFill>
                <a:latin typeface="+mn-lt"/>
              </a:rPr>
              <a:t>PER IMPIANTI ED INFRASTRUTTURE</a:t>
            </a:r>
          </a:p>
        </p:txBody>
      </p:sp>
      <p:cxnSp>
        <p:nvCxnSpPr>
          <p:cNvPr id="27" name="Connettore 4 26"/>
          <p:cNvCxnSpPr/>
          <p:nvPr/>
        </p:nvCxnSpPr>
        <p:spPr>
          <a:xfrm>
            <a:off x="6015038" y="1416050"/>
            <a:ext cx="3138487" cy="782638"/>
          </a:xfrm>
          <a:prstGeom prst="bentConnector3">
            <a:avLst>
              <a:gd name="adj1" fmla="val 100485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6396038" y="1169988"/>
            <a:ext cx="18303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BENI DI CONSUMO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6146800" y="4641850"/>
            <a:ext cx="9858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+mn-lt"/>
              </a:rPr>
              <a:t>BENI ALIMENTARI</a:t>
            </a:r>
          </a:p>
        </p:txBody>
      </p:sp>
      <p:cxnSp>
        <p:nvCxnSpPr>
          <p:cNvPr id="36" name="Connettore 4 35"/>
          <p:cNvCxnSpPr/>
          <p:nvPr/>
        </p:nvCxnSpPr>
        <p:spPr>
          <a:xfrm flipV="1">
            <a:off x="6156325" y="3484563"/>
            <a:ext cx="1757363" cy="1527175"/>
          </a:xfrm>
          <a:prstGeom prst="bentConnector3">
            <a:avLst>
              <a:gd name="adj1" fmla="val -305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1"/>
          <p:cNvSpPr txBox="1">
            <a:spLocks noChangeArrowheads="1"/>
          </p:cNvSpPr>
          <p:nvPr/>
        </p:nvSpPr>
        <p:spPr bwMode="auto">
          <a:xfrm>
            <a:off x="7223125" y="6596063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343510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2332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Germania: produzione, occupazione e produttività nell’industria siderurgica 1980 – 2015</a:t>
            </a:r>
          </a:p>
          <a:p>
            <a:pPr algn="ctr"/>
            <a:r>
              <a:rPr lang="it-IT" sz="1400" b="1" dirty="0"/>
              <a:t>(1980 Rep. Fed. + DDR)</a:t>
            </a:r>
          </a:p>
        </p:txBody>
      </p:sp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568399"/>
              </p:ext>
            </p:extLst>
          </p:nvPr>
        </p:nvGraphicFramePr>
        <p:xfrm>
          <a:off x="262759" y="2219325"/>
          <a:ext cx="2858212" cy="412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709482"/>
              </p:ext>
            </p:extLst>
          </p:nvPr>
        </p:nvGraphicFramePr>
        <p:xfrm>
          <a:off x="3166702" y="2219325"/>
          <a:ext cx="2858212" cy="412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925591"/>
              </p:ext>
            </p:extLst>
          </p:nvPr>
        </p:nvGraphicFramePr>
        <p:xfrm>
          <a:off x="6082079" y="2219325"/>
          <a:ext cx="2858212" cy="412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152714"/>
              </p:ext>
            </p:extLst>
          </p:nvPr>
        </p:nvGraphicFramePr>
        <p:xfrm>
          <a:off x="8997457" y="2219325"/>
          <a:ext cx="2858212" cy="412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961395" y="6306208"/>
            <a:ext cx="150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1980      2015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844318" y="6348248"/>
            <a:ext cx="150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1980      2015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727241" y="6348248"/>
            <a:ext cx="150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1980      2015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9675073" y="6343730"/>
            <a:ext cx="150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1980      2015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891862" y="1333516"/>
            <a:ext cx="218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Produzione </a:t>
            </a:r>
            <a:r>
              <a:rPr lang="it-IT" sz="1400" dirty="0"/>
              <a:t>(milioni t/a)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961395" y="1849993"/>
            <a:ext cx="161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Acciaio grezzo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734261" y="1849993"/>
            <a:ext cx="17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Acciaio laminato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727241" y="1333516"/>
            <a:ext cx="218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Addetti </a:t>
            </a:r>
            <a:r>
              <a:rPr lang="it-IT" sz="1400" dirty="0"/>
              <a:t>(migliaia)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675073" y="1333516"/>
            <a:ext cx="218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Produttività </a:t>
            </a:r>
          </a:p>
          <a:p>
            <a:r>
              <a:rPr lang="it-IT" sz="1400" dirty="0"/>
              <a:t>(</a:t>
            </a:r>
            <a:r>
              <a:rPr lang="it-IT" sz="1400" dirty="0" err="1"/>
              <a:t>tonn</a:t>
            </a:r>
            <a:r>
              <a:rPr lang="it-IT" sz="1400" dirty="0"/>
              <a:t> acciaio / addetto)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049699" y="4929352"/>
            <a:ext cx="66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</a:rPr>
              <a:t>-70%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1102953" y="2667032"/>
            <a:ext cx="809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</a:rPr>
              <a:t>+226%</a:t>
            </a:r>
          </a:p>
        </p:txBody>
      </p:sp>
    </p:spTree>
    <p:extLst>
      <p:ext uri="{BB962C8B-B14F-4D97-AF65-F5344CB8AC3E}">
        <p14:creationId xmlns:p14="http://schemas.microsoft.com/office/powerpoint/2010/main" val="232903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4065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312025" y="2198688"/>
            <a:ext cx="2651125" cy="138112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</a:rPr>
              <a:t>CINA: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URBANIZZAZIONE, MODIFICA DEI CONSUMI ALIMENTARI, EMERGENZA DI SETTORI DI POPOLAZIONE A REDDITO PIU’ ALTO</a:t>
            </a:r>
          </a:p>
        </p:txBody>
      </p:sp>
      <p:sp>
        <p:nvSpPr>
          <p:cNvPr id="5" name="Ovale 4"/>
          <p:cNvSpPr/>
          <p:nvPr/>
        </p:nvSpPr>
        <p:spPr>
          <a:xfrm>
            <a:off x="4167188" y="4946650"/>
            <a:ext cx="2651125" cy="138271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PAESI PRODUTTORI DI MATERIE PRIME: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EMERGENZA DI SETTORI DI POPOLAZIONE A REDDITO PIU’ ALTO</a:t>
            </a:r>
          </a:p>
        </p:txBody>
      </p:sp>
      <p:sp>
        <p:nvSpPr>
          <p:cNvPr id="6" name="Ovale 5"/>
          <p:cNvSpPr/>
          <p:nvPr/>
        </p:nvSpPr>
        <p:spPr>
          <a:xfrm>
            <a:off x="3576638" y="1109663"/>
            <a:ext cx="2652712" cy="1382712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prstClr val="black"/>
                </a:solidFill>
              </a:rPr>
              <a:t>CAPITALE DEL CENTRO: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EU, USA, GIAPPONE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7" name="Ovale 6"/>
          <p:cNvSpPr/>
          <p:nvPr/>
        </p:nvSpPr>
        <p:spPr>
          <a:xfrm>
            <a:off x="7172325" y="4167188"/>
            <a:ext cx="2651125" cy="13827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prstClr val="black"/>
                </a:solidFill>
              </a:rPr>
              <a:t>PAESI GIA’ PRODUTTORI DI BENI DI CONSUMO A BASSO LIVELLO TECNOLOGICO: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prstClr val="black"/>
                </a:solidFill>
              </a:rPr>
              <a:t>TAIWAN, COREA, HONG KONG, ECC…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132513" y="2016125"/>
            <a:ext cx="21812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I.D.E. PER INFRASTRUTTURE</a:t>
            </a:r>
          </a:p>
        </p:txBody>
      </p:sp>
      <p:cxnSp>
        <p:nvCxnSpPr>
          <p:cNvPr id="9" name="Connettore 4 8"/>
          <p:cNvCxnSpPr>
            <a:stCxn id="6" idx="5"/>
            <a:endCxn id="4" idx="1"/>
          </p:cNvCxnSpPr>
          <p:nvPr/>
        </p:nvCxnSpPr>
        <p:spPr>
          <a:xfrm rot="16200000" flipH="1">
            <a:off x="6715125" y="1414463"/>
            <a:ext cx="111125" cy="1860550"/>
          </a:xfrm>
          <a:prstGeom prst="bentConnector5">
            <a:avLst>
              <a:gd name="adj1" fmla="val 13720"/>
              <a:gd name="adj2" fmla="val 50552"/>
              <a:gd name="adj3" fmla="val 13095"/>
            </a:avLst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4 9"/>
          <p:cNvCxnSpPr>
            <a:endCxn id="4" idx="0"/>
          </p:cNvCxnSpPr>
          <p:nvPr/>
        </p:nvCxnSpPr>
        <p:spPr>
          <a:xfrm>
            <a:off x="6229350" y="1795463"/>
            <a:ext cx="2408238" cy="403225"/>
          </a:xfrm>
          <a:prstGeom prst="bentConnector2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215063" y="1536700"/>
            <a:ext cx="183197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I.D.E.</a:t>
            </a:r>
            <a:r>
              <a:rPr lang="it-IT" sz="1100" dirty="0">
                <a:solidFill>
                  <a:schemeClr val="bg1"/>
                </a:solidFill>
                <a:latin typeface="+mn-lt"/>
              </a:rPr>
              <a:t> PER IMPIANTI</a:t>
            </a:r>
          </a:p>
        </p:txBody>
      </p:sp>
      <p:cxnSp>
        <p:nvCxnSpPr>
          <p:cNvPr id="13" name="Connettore 4 12"/>
          <p:cNvCxnSpPr/>
          <p:nvPr/>
        </p:nvCxnSpPr>
        <p:spPr>
          <a:xfrm flipV="1">
            <a:off x="6202363" y="3579813"/>
            <a:ext cx="2024062" cy="1431925"/>
          </a:xfrm>
          <a:prstGeom prst="bentConnector3">
            <a:avLst>
              <a:gd name="adj1" fmla="val -678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0" name="CasellaDiTesto 14"/>
          <p:cNvSpPr txBox="1">
            <a:spLocks noChangeArrowheads="1"/>
          </p:cNvSpPr>
          <p:nvPr/>
        </p:nvSpPr>
        <p:spPr bwMode="auto">
          <a:xfrm>
            <a:off x="6196013" y="4679950"/>
            <a:ext cx="9810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1100" b="1">
                <a:solidFill>
                  <a:schemeClr val="bg1"/>
                </a:solidFill>
              </a:rPr>
              <a:t>BENI</a:t>
            </a:r>
          </a:p>
          <a:p>
            <a:pPr eaLnBrk="1" hangingPunct="1"/>
            <a:r>
              <a:rPr lang="it-IT" altLang="it-IT" sz="1100" b="1">
                <a:solidFill>
                  <a:schemeClr val="bg1"/>
                </a:solidFill>
              </a:rPr>
              <a:t>ALIMENTARI</a:t>
            </a:r>
          </a:p>
        </p:txBody>
      </p:sp>
      <p:cxnSp>
        <p:nvCxnSpPr>
          <p:cNvPr id="19" name="Connettore 4 18"/>
          <p:cNvCxnSpPr>
            <a:stCxn id="4" idx="7"/>
            <a:endCxn id="6" idx="7"/>
          </p:cNvCxnSpPr>
          <p:nvPr/>
        </p:nvCxnSpPr>
        <p:spPr>
          <a:xfrm rot="16200000" flipV="1">
            <a:off x="7163594" y="-10318"/>
            <a:ext cx="1087437" cy="3733800"/>
          </a:xfrm>
          <a:prstGeom prst="bentConnector3">
            <a:avLst>
              <a:gd name="adj1" fmla="val 139594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endCxn id="5" idx="1"/>
          </p:cNvCxnSpPr>
          <p:nvPr/>
        </p:nvCxnSpPr>
        <p:spPr>
          <a:xfrm rot="10800000" flipV="1">
            <a:off x="4556125" y="3133725"/>
            <a:ext cx="2922588" cy="201612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9574213" y="1225550"/>
            <a:ext cx="1831975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641975" y="2570163"/>
            <a:ext cx="1801813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TECNOLOGIA, TESSILE E ABBIGLIAMENTO, ECC…</a:t>
            </a:r>
          </a:p>
        </p:txBody>
      </p:sp>
      <p:sp>
        <p:nvSpPr>
          <p:cNvPr id="48146" name="CasellaDiTesto 32"/>
          <p:cNvSpPr txBox="1">
            <a:spLocks noChangeArrowheads="1"/>
          </p:cNvSpPr>
          <p:nvPr/>
        </p:nvSpPr>
        <p:spPr bwMode="auto">
          <a:xfrm>
            <a:off x="0" y="4687888"/>
            <a:ext cx="3200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800" b="1"/>
              <a:t>ASSETTO DEL CICLO INDUSTRIALE INTERNAZIONALE NEL PERIODO CHE PRECEDE L’EMERGERE FENOMENICO DELLA CRISI – TERZA FASE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786063" y="1355725"/>
            <a:ext cx="1235075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BENI DI CONSUMO</a:t>
            </a:r>
          </a:p>
        </p:txBody>
      </p:sp>
      <p:cxnSp>
        <p:nvCxnSpPr>
          <p:cNvPr id="26" name="Connettore 4 25"/>
          <p:cNvCxnSpPr/>
          <p:nvPr/>
        </p:nvCxnSpPr>
        <p:spPr>
          <a:xfrm rot="10800000" flipH="1" flipV="1">
            <a:off x="3576638" y="1801813"/>
            <a:ext cx="590550" cy="3835400"/>
          </a:xfrm>
          <a:prstGeom prst="bentConnector3">
            <a:avLst>
              <a:gd name="adj1" fmla="val -38710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4 26"/>
          <p:cNvCxnSpPr/>
          <p:nvPr/>
        </p:nvCxnSpPr>
        <p:spPr>
          <a:xfrm rot="16200000" flipH="1">
            <a:off x="2408238" y="3452812"/>
            <a:ext cx="3201988" cy="588963"/>
          </a:xfrm>
          <a:prstGeom prst="bentConnector3">
            <a:avLst>
              <a:gd name="adj1" fmla="val 98869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3686175" y="2349500"/>
            <a:ext cx="12715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bg1"/>
                </a:solidFill>
              </a:rPr>
              <a:t>I.D.E.</a:t>
            </a:r>
            <a:r>
              <a:rPr lang="it-IT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050" b="1" dirty="0">
                <a:solidFill>
                  <a:schemeClr val="bg1"/>
                </a:solidFill>
                <a:latin typeface="+mn-lt"/>
              </a:rPr>
              <a:t>PER IMPIANTI ED INFRASTRUTTURE</a:t>
            </a:r>
          </a:p>
        </p:txBody>
      </p:sp>
      <p:cxnSp>
        <p:nvCxnSpPr>
          <p:cNvPr id="29" name="Connettore 4 28"/>
          <p:cNvCxnSpPr/>
          <p:nvPr/>
        </p:nvCxnSpPr>
        <p:spPr>
          <a:xfrm>
            <a:off x="6015038" y="1416050"/>
            <a:ext cx="3138487" cy="782638"/>
          </a:xfrm>
          <a:prstGeom prst="bentConnector3">
            <a:avLst>
              <a:gd name="adj1" fmla="val 100485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396038" y="1169988"/>
            <a:ext cx="18303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BENI DI CONSUMO</a:t>
            </a:r>
          </a:p>
        </p:txBody>
      </p:sp>
      <p:cxnSp>
        <p:nvCxnSpPr>
          <p:cNvPr id="31" name="Connettore 4 30"/>
          <p:cNvCxnSpPr/>
          <p:nvPr/>
        </p:nvCxnSpPr>
        <p:spPr>
          <a:xfrm flipH="1">
            <a:off x="9434513" y="2889250"/>
            <a:ext cx="528637" cy="2459038"/>
          </a:xfrm>
          <a:prstGeom prst="bentConnector4">
            <a:avLst>
              <a:gd name="adj1" fmla="val -297355"/>
              <a:gd name="adj2" fmla="val 98939"/>
            </a:avLst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10177463" y="2847975"/>
            <a:ext cx="137953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chemeClr val="bg1"/>
                </a:solidFill>
                <a:latin typeface="+mn-lt"/>
              </a:rPr>
              <a:t>BENI DI CONSUMO A BASSA TECNOLOGIA PER LA RIESPORTAZIONE</a:t>
            </a:r>
          </a:p>
        </p:txBody>
      </p:sp>
      <p:cxnSp>
        <p:nvCxnSpPr>
          <p:cNvPr id="33" name="Connettore 4 32"/>
          <p:cNvCxnSpPr/>
          <p:nvPr/>
        </p:nvCxnSpPr>
        <p:spPr>
          <a:xfrm flipH="1" flipV="1">
            <a:off x="9574213" y="3378200"/>
            <a:ext cx="249237" cy="1481138"/>
          </a:xfrm>
          <a:prstGeom prst="bentConnector4">
            <a:avLst>
              <a:gd name="adj1" fmla="val -91954"/>
              <a:gd name="adj2" fmla="val 9942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10052050" y="4679950"/>
            <a:ext cx="1185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+mn-lt"/>
              </a:rPr>
              <a:t>SEMILAVORATI</a:t>
            </a:r>
          </a:p>
        </p:txBody>
      </p:sp>
      <p:cxnSp>
        <p:nvCxnSpPr>
          <p:cNvPr id="35" name="Connettore 4 34"/>
          <p:cNvCxnSpPr/>
          <p:nvPr/>
        </p:nvCxnSpPr>
        <p:spPr>
          <a:xfrm flipV="1">
            <a:off x="4870450" y="3378200"/>
            <a:ext cx="2708275" cy="1633538"/>
          </a:xfrm>
          <a:prstGeom prst="bentConnector3">
            <a:avLst>
              <a:gd name="adj1" fmla="val 116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840288" y="4360863"/>
            <a:ext cx="1189037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>
                <a:solidFill>
                  <a:schemeClr val="bg1"/>
                </a:solidFill>
                <a:latin typeface="+mn-lt"/>
              </a:rPr>
              <a:t>MATERIE PRIME ENERGETICHE ED INDUSTRIALI</a:t>
            </a:r>
          </a:p>
        </p:txBody>
      </p:sp>
      <p:sp>
        <p:nvSpPr>
          <p:cNvPr id="37" name="CasellaDiTesto 1"/>
          <p:cNvSpPr txBox="1">
            <a:spLocks noChangeArrowheads="1"/>
          </p:cNvSpPr>
          <p:nvPr/>
        </p:nvSpPr>
        <p:spPr bwMode="auto">
          <a:xfrm>
            <a:off x="7223125" y="6596063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3388718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097"/>
            <a:ext cx="12192000" cy="7374193"/>
          </a:xfrm>
          <a:prstGeom prst="rect">
            <a:avLst/>
          </a:prstGeom>
        </p:spPr>
      </p:pic>
      <p:pic>
        <p:nvPicPr>
          <p:cNvPr id="49155" name="Immagin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2700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2 7"/>
          <p:cNvCxnSpPr/>
          <p:nvPr/>
        </p:nvCxnSpPr>
        <p:spPr>
          <a:xfrm flipV="1">
            <a:off x="4973638" y="2392363"/>
            <a:ext cx="914400" cy="285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Rettangolo 8"/>
          <p:cNvSpPr>
            <a:spLocks noChangeArrowheads="1"/>
          </p:cNvSpPr>
          <p:nvPr/>
        </p:nvSpPr>
        <p:spPr bwMode="auto">
          <a:xfrm>
            <a:off x="6045200" y="21621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70%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2647950" y="5621338"/>
            <a:ext cx="1358900" cy="63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Rettangolo 10"/>
          <p:cNvSpPr>
            <a:spLocks noChangeArrowheads="1"/>
          </p:cNvSpPr>
          <p:nvPr/>
        </p:nvSpPr>
        <p:spPr bwMode="auto">
          <a:xfrm>
            <a:off x="4041775" y="5360988"/>
            <a:ext cx="720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71%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3771900" y="4313238"/>
            <a:ext cx="1511300" cy="317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1" name="Rettangolo 12"/>
          <p:cNvSpPr>
            <a:spLocks noChangeArrowheads="1"/>
          </p:cNvSpPr>
          <p:nvPr/>
        </p:nvSpPr>
        <p:spPr bwMode="auto">
          <a:xfrm>
            <a:off x="5305425" y="4084638"/>
            <a:ext cx="720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76%</a:t>
            </a: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3714750" y="3530600"/>
            <a:ext cx="2614613" cy="30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3" name="Rettangolo 14"/>
          <p:cNvSpPr>
            <a:spLocks noChangeArrowheads="1"/>
          </p:cNvSpPr>
          <p:nvPr/>
        </p:nvSpPr>
        <p:spPr bwMode="auto">
          <a:xfrm>
            <a:off x="6470650" y="32861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92%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304925" y="4935538"/>
            <a:ext cx="987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5" name="Rettangolo 17"/>
          <p:cNvSpPr>
            <a:spLocks noChangeArrowheads="1"/>
          </p:cNvSpPr>
          <p:nvPr/>
        </p:nvSpPr>
        <p:spPr bwMode="auto">
          <a:xfrm>
            <a:off x="539750" y="470852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86%</a:t>
            </a:r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1035050" y="2420938"/>
            <a:ext cx="1257300" cy="238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7" name="Rettangolo 21"/>
          <p:cNvSpPr>
            <a:spLocks noChangeArrowheads="1"/>
          </p:cNvSpPr>
          <p:nvPr/>
        </p:nvSpPr>
        <p:spPr bwMode="auto">
          <a:xfrm>
            <a:off x="252413" y="2176463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85%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766763" y="1443038"/>
            <a:ext cx="9858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9" name="Rettangolo 23"/>
          <p:cNvSpPr>
            <a:spLocks noChangeArrowheads="1"/>
          </p:cNvSpPr>
          <p:nvPr/>
        </p:nvSpPr>
        <p:spPr bwMode="auto">
          <a:xfrm>
            <a:off x="0" y="12160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93%</a:t>
            </a:r>
          </a:p>
        </p:txBody>
      </p:sp>
      <p:cxnSp>
        <p:nvCxnSpPr>
          <p:cNvPr id="25" name="Connettore 2 24"/>
          <p:cNvCxnSpPr/>
          <p:nvPr/>
        </p:nvCxnSpPr>
        <p:spPr>
          <a:xfrm flipH="1" flipV="1">
            <a:off x="1357313" y="3084513"/>
            <a:ext cx="1611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1" name="Rettangolo 25"/>
          <p:cNvSpPr>
            <a:spLocks noChangeArrowheads="1"/>
          </p:cNvSpPr>
          <p:nvPr/>
        </p:nvSpPr>
        <p:spPr bwMode="auto">
          <a:xfrm>
            <a:off x="636588" y="28543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82%</a:t>
            </a:r>
          </a:p>
        </p:txBody>
      </p:sp>
      <p:cxnSp>
        <p:nvCxnSpPr>
          <p:cNvPr id="27" name="Connettore 2 26"/>
          <p:cNvCxnSpPr>
            <a:endCxn id="49173" idx="3"/>
          </p:cNvCxnSpPr>
          <p:nvPr/>
        </p:nvCxnSpPr>
        <p:spPr>
          <a:xfrm flipH="1" flipV="1">
            <a:off x="747713" y="752475"/>
            <a:ext cx="1290637" cy="23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3" name="Rettangolo 27"/>
          <p:cNvSpPr>
            <a:spLocks noChangeArrowheads="1"/>
          </p:cNvSpPr>
          <p:nvPr/>
        </p:nvSpPr>
        <p:spPr bwMode="auto">
          <a:xfrm>
            <a:off x="28575" y="520700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82%</a:t>
            </a:r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3019425" y="461963"/>
            <a:ext cx="2232025" cy="14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5" name="Rettangolo 29"/>
          <p:cNvSpPr>
            <a:spLocks noChangeArrowheads="1"/>
          </p:cNvSpPr>
          <p:nvPr/>
        </p:nvSpPr>
        <p:spPr bwMode="auto">
          <a:xfrm>
            <a:off x="5283200" y="165100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94%</a:t>
            </a:r>
          </a:p>
        </p:txBody>
      </p:sp>
      <p:sp>
        <p:nvSpPr>
          <p:cNvPr id="49176" name="Rettangolo 31"/>
          <p:cNvSpPr>
            <a:spLocks noChangeArrowheads="1"/>
          </p:cNvSpPr>
          <p:nvPr/>
        </p:nvSpPr>
        <p:spPr bwMode="auto">
          <a:xfrm>
            <a:off x="5283200" y="5389709"/>
            <a:ext cx="6908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/>
              <a:t>Percentuale dei beni primari sul totale delle esportazioni al di fuori del subcontinente delle economie del Sudamerica</a:t>
            </a:r>
          </a:p>
        </p:txBody>
      </p:sp>
      <p:sp>
        <p:nvSpPr>
          <p:cNvPr id="49177" name="Rettangolo 36"/>
          <p:cNvSpPr>
            <a:spLocks noChangeArrowheads="1"/>
          </p:cNvSpPr>
          <p:nvPr/>
        </p:nvSpPr>
        <p:spPr bwMode="auto">
          <a:xfrm>
            <a:off x="4614863" y="1952625"/>
            <a:ext cx="1050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Brasile</a:t>
            </a:r>
          </a:p>
        </p:txBody>
      </p:sp>
      <p:sp>
        <p:nvSpPr>
          <p:cNvPr id="49178" name="Rettangolo 37"/>
          <p:cNvSpPr>
            <a:spLocks noChangeArrowheads="1"/>
          </p:cNvSpPr>
          <p:nvPr/>
        </p:nvSpPr>
        <p:spPr bwMode="auto">
          <a:xfrm>
            <a:off x="3176588" y="5100638"/>
            <a:ext cx="143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Argentina</a:t>
            </a:r>
          </a:p>
        </p:txBody>
      </p:sp>
      <p:sp>
        <p:nvSpPr>
          <p:cNvPr id="49179" name="Rettangolo 38"/>
          <p:cNvSpPr>
            <a:spLocks noChangeArrowheads="1"/>
          </p:cNvSpPr>
          <p:nvPr/>
        </p:nvSpPr>
        <p:spPr bwMode="auto">
          <a:xfrm>
            <a:off x="1393825" y="4467225"/>
            <a:ext cx="65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Cile</a:t>
            </a:r>
          </a:p>
        </p:txBody>
      </p:sp>
      <p:sp>
        <p:nvSpPr>
          <p:cNvPr id="49180" name="Rettangolo 39"/>
          <p:cNvSpPr>
            <a:spLocks noChangeArrowheads="1"/>
          </p:cNvSpPr>
          <p:nvPr/>
        </p:nvSpPr>
        <p:spPr bwMode="auto">
          <a:xfrm>
            <a:off x="5368925" y="3024188"/>
            <a:ext cx="1352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Paraguay</a:t>
            </a:r>
          </a:p>
        </p:txBody>
      </p:sp>
      <p:sp>
        <p:nvSpPr>
          <p:cNvPr id="49181" name="Rettangolo 40"/>
          <p:cNvSpPr>
            <a:spLocks noChangeArrowheads="1"/>
          </p:cNvSpPr>
          <p:nvPr/>
        </p:nvSpPr>
        <p:spPr bwMode="auto">
          <a:xfrm>
            <a:off x="4343400" y="3805238"/>
            <a:ext cx="126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Uruguay</a:t>
            </a:r>
          </a:p>
        </p:txBody>
      </p:sp>
      <p:sp>
        <p:nvSpPr>
          <p:cNvPr id="49182" name="Rettangolo 41"/>
          <p:cNvSpPr>
            <a:spLocks noChangeArrowheads="1"/>
          </p:cNvSpPr>
          <p:nvPr/>
        </p:nvSpPr>
        <p:spPr bwMode="auto">
          <a:xfrm>
            <a:off x="1147763" y="2006600"/>
            <a:ext cx="773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Perù</a:t>
            </a:r>
          </a:p>
        </p:txBody>
      </p:sp>
      <p:sp>
        <p:nvSpPr>
          <p:cNvPr id="49183" name="Rettangolo 42"/>
          <p:cNvSpPr>
            <a:spLocks noChangeArrowheads="1"/>
          </p:cNvSpPr>
          <p:nvPr/>
        </p:nvSpPr>
        <p:spPr bwMode="auto">
          <a:xfrm>
            <a:off x="1481138" y="2690813"/>
            <a:ext cx="1046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Bolivia</a:t>
            </a:r>
          </a:p>
        </p:txBody>
      </p:sp>
      <p:sp>
        <p:nvSpPr>
          <p:cNvPr id="49184" name="Rettangolo 43"/>
          <p:cNvSpPr>
            <a:spLocks noChangeArrowheads="1"/>
          </p:cNvSpPr>
          <p:nvPr/>
        </p:nvSpPr>
        <p:spPr bwMode="auto">
          <a:xfrm>
            <a:off x="546100" y="974725"/>
            <a:ext cx="1252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Equador</a:t>
            </a:r>
          </a:p>
        </p:txBody>
      </p:sp>
      <p:sp>
        <p:nvSpPr>
          <p:cNvPr id="49185" name="Rettangolo 44"/>
          <p:cNvSpPr>
            <a:spLocks noChangeArrowheads="1"/>
          </p:cNvSpPr>
          <p:nvPr/>
        </p:nvSpPr>
        <p:spPr bwMode="auto">
          <a:xfrm>
            <a:off x="22225" y="200025"/>
            <a:ext cx="139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Colombia</a:t>
            </a:r>
          </a:p>
        </p:txBody>
      </p:sp>
      <p:sp>
        <p:nvSpPr>
          <p:cNvPr id="49186" name="Rettangolo 45"/>
          <p:cNvSpPr>
            <a:spLocks noChangeArrowheads="1"/>
          </p:cNvSpPr>
          <p:nvPr/>
        </p:nvSpPr>
        <p:spPr bwMode="auto">
          <a:xfrm>
            <a:off x="3595688" y="0"/>
            <a:ext cx="1493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/>
              <a:t>Venezuela</a:t>
            </a:r>
          </a:p>
        </p:txBody>
      </p:sp>
      <p:sp>
        <p:nvSpPr>
          <p:cNvPr id="35" name="CasellaDiTesto 1"/>
          <p:cNvSpPr txBox="1">
            <a:spLocks noChangeArrowheads="1"/>
          </p:cNvSpPr>
          <p:nvPr/>
        </p:nvSpPr>
        <p:spPr bwMode="auto">
          <a:xfrm>
            <a:off x="7223125" y="6575515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1058685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891543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7223125" y="6626885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3986300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536319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7223125" y="6596063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1374595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107875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7223125" y="6596063"/>
            <a:ext cx="4968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00" dirty="0"/>
              <a:t>Gruppo Operaio FIAT CNH – Gruppo di lavoro 21 Febbraio 1848</a:t>
            </a:r>
          </a:p>
        </p:txBody>
      </p:sp>
    </p:spTree>
    <p:extLst>
      <p:ext uri="{BB962C8B-B14F-4D97-AF65-F5344CB8AC3E}">
        <p14:creationId xmlns:p14="http://schemas.microsoft.com/office/powerpoint/2010/main" val="2167952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597360"/>
              </p:ext>
            </p:extLst>
          </p:nvPr>
        </p:nvGraphicFramePr>
        <p:xfrm>
          <a:off x="0" y="735724"/>
          <a:ext cx="12191999" cy="612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Prezzo del petrolio Giugno 1996 – Giugno 2016</a:t>
            </a:r>
          </a:p>
          <a:p>
            <a:pPr algn="ctr"/>
            <a:r>
              <a:rPr lang="it-IT" b="1" dirty="0"/>
              <a:t>(USD / barile)</a:t>
            </a:r>
          </a:p>
        </p:txBody>
      </p:sp>
    </p:spTree>
    <p:extLst>
      <p:ext uri="{BB962C8B-B14F-4D97-AF65-F5344CB8AC3E}">
        <p14:creationId xmlns:p14="http://schemas.microsoft.com/office/powerpoint/2010/main" val="88030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00802"/>
            <a:ext cx="12192000" cy="531341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+mn-lt"/>
              </a:rPr>
              <a:t>I fattori della sovrapproduzione mondiale di acciaio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5431" y="2975781"/>
            <a:ext cx="2744392" cy="646331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Minore produzione di beni che richiedono acciaio</a:t>
            </a:r>
            <a:endParaRPr lang="it-IT" sz="11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404872" y="5185145"/>
            <a:ext cx="2744392" cy="1200329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Riduzione della costruzione di infrastrutture nelle nazioni «emergenti»</a:t>
            </a:r>
            <a:endParaRPr lang="it-IT" sz="11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670275" y="1072664"/>
            <a:ext cx="3414632" cy="1015663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Fornitura di apparecchiature per la fabbricazione dell’acciaio</a:t>
            </a:r>
            <a:endParaRPr lang="it-IT" sz="12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283983" y="2621837"/>
            <a:ext cx="2646076" cy="1354217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Meccanismi immanenti al modo di produzione capitalistico</a:t>
            </a:r>
          </a:p>
          <a:p>
            <a:pPr algn="ctr"/>
            <a:r>
              <a:rPr lang="it-IT" sz="1400" b="1" dirty="0"/>
              <a:t>(aumento della composizione tecnica del capitale)</a:t>
            </a:r>
            <a:endParaRPr lang="it-IT" sz="10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218158" y="5123589"/>
            <a:ext cx="3864811" cy="1323439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Minore richiesta di macchinari e di infrastrutture per la produzione e il trasporto delle materie prime per la produzione dell’acciaio</a:t>
            </a:r>
            <a:endParaRPr lang="it-IT" sz="12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07092" y="1415257"/>
            <a:ext cx="2981070" cy="369332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Caduta del saggio di profitto</a:t>
            </a:r>
          </a:p>
        </p:txBody>
      </p:sp>
      <p:cxnSp>
        <p:nvCxnSpPr>
          <p:cNvPr id="33" name="Connettore 2 32"/>
          <p:cNvCxnSpPr>
            <a:stCxn id="12" idx="1"/>
            <a:endCxn id="18" idx="0"/>
          </p:cNvCxnSpPr>
          <p:nvPr/>
        </p:nvCxnSpPr>
        <p:spPr>
          <a:xfrm flipH="1">
            <a:off x="5895305" y="1580496"/>
            <a:ext cx="2774970" cy="978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stCxn id="15" idx="1"/>
            <a:endCxn id="18" idx="3"/>
          </p:cNvCxnSpPr>
          <p:nvPr/>
        </p:nvCxnSpPr>
        <p:spPr>
          <a:xfrm flipH="1" flipV="1">
            <a:off x="7601638" y="3113407"/>
            <a:ext cx="1682345" cy="1855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225431" y="5185146"/>
            <a:ext cx="2744392" cy="1200329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Progressivo esaurimento della costruzione di infrastrutture nelle nazioni del centro</a:t>
            </a:r>
            <a:endParaRPr lang="it-IT" sz="1100" b="1" dirty="0"/>
          </a:p>
        </p:txBody>
      </p:sp>
      <p:cxnSp>
        <p:nvCxnSpPr>
          <p:cNvPr id="51" name="Connettore 2 50"/>
          <p:cNvCxnSpPr>
            <a:stCxn id="17" idx="2"/>
            <a:endCxn id="6" idx="0"/>
          </p:cNvCxnSpPr>
          <p:nvPr/>
        </p:nvCxnSpPr>
        <p:spPr>
          <a:xfrm>
            <a:off x="1597627" y="1784589"/>
            <a:ext cx="0" cy="1191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>
            <a:stCxn id="45" idx="0"/>
            <a:endCxn id="6" idx="2"/>
          </p:cNvCxnSpPr>
          <p:nvPr/>
        </p:nvCxnSpPr>
        <p:spPr>
          <a:xfrm flipV="1">
            <a:off x="1597627" y="3622112"/>
            <a:ext cx="0" cy="15630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>
            <a:stCxn id="8" idx="0"/>
            <a:endCxn id="6" idx="2"/>
          </p:cNvCxnSpPr>
          <p:nvPr/>
        </p:nvCxnSpPr>
        <p:spPr>
          <a:xfrm flipH="1" flipV="1">
            <a:off x="1597627" y="3622112"/>
            <a:ext cx="3179441" cy="1563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8" idx="3"/>
            <a:endCxn id="16" idx="1"/>
          </p:cNvCxnSpPr>
          <p:nvPr/>
        </p:nvCxnSpPr>
        <p:spPr>
          <a:xfrm flipV="1">
            <a:off x="6149264" y="5785309"/>
            <a:ext cx="106889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a gomito 75"/>
          <p:cNvCxnSpPr>
            <a:stCxn id="45" idx="2"/>
            <a:endCxn id="16" idx="2"/>
          </p:cNvCxnSpPr>
          <p:nvPr/>
        </p:nvCxnSpPr>
        <p:spPr>
          <a:xfrm rot="16200000" flipH="1">
            <a:off x="5343319" y="2639782"/>
            <a:ext cx="61553" cy="7552937"/>
          </a:xfrm>
          <a:prstGeom prst="bentConnector3">
            <a:avLst>
              <a:gd name="adj1" fmla="val 47138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188971" y="2559409"/>
            <a:ext cx="3412667" cy="1107996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  <a:ln>
            <a:solidFill>
              <a:schemeClr val="tx1">
                <a:alpha val="41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Sovrapproduzione dell’acciaio</a:t>
            </a:r>
          </a:p>
          <a:p>
            <a:pPr algn="ctr"/>
            <a:r>
              <a:rPr lang="it-IT" b="1" dirty="0">
                <a:solidFill>
                  <a:srgbClr val="C00000"/>
                </a:solidFill>
              </a:rPr>
              <a:t>e sottoccupazione nella siderurgia</a:t>
            </a:r>
            <a:endParaRPr lang="it-IT" sz="1100" b="1" dirty="0">
              <a:solidFill>
                <a:srgbClr val="C00000"/>
              </a:solidFill>
            </a:endParaRPr>
          </a:p>
        </p:txBody>
      </p:sp>
      <p:cxnSp>
        <p:nvCxnSpPr>
          <p:cNvPr id="81" name="Connettore 2 80"/>
          <p:cNvCxnSpPr>
            <a:stCxn id="6" idx="3"/>
            <a:endCxn id="18" idx="1"/>
          </p:cNvCxnSpPr>
          <p:nvPr/>
        </p:nvCxnSpPr>
        <p:spPr>
          <a:xfrm flipV="1">
            <a:off x="2969823" y="3113407"/>
            <a:ext cx="1219148" cy="1855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/>
          <p:cNvCxnSpPr/>
          <p:nvPr/>
        </p:nvCxnSpPr>
        <p:spPr>
          <a:xfrm>
            <a:off x="2969823" y="3622112"/>
            <a:ext cx="4272079" cy="15014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27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207" y="-40728"/>
            <a:ext cx="1181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GB e Italia: produzione e addetti nel comparto dell’acciaio 1990 - 2014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585163"/>
              </p:ext>
            </p:extLst>
          </p:nvPr>
        </p:nvGraphicFramePr>
        <p:xfrm>
          <a:off x="5853160" y="2178646"/>
          <a:ext cx="5482184" cy="467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666409"/>
              </p:ext>
            </p:extLst>
          </p:nvPr>
        </p:nvGraphicFramePr>
        <p:xfrm>
          <a:off x="6682384" y="2180262"/>
          <a:ext cx="5320429" cy="429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Connettore diritto 6"/>
          <p:cNvCxnSpPr/>
          <p:nvPr/>
        </p:nvCxnSpPr>
        <p:spPr>
          <a:xfrm>
            <a:off x="1258872" y="801797"/>
            <a:ext cx="1422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7552551" y="801797"/>
            <a:ext cx="1422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018095" y="617130"/>
            <a:ext cx="475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Produzione (in milioni di tonnellate) </a:t>
            </a:r>
            <a:r>
              <a:rPr lang="it-IT" sz="1400" b="1" dirty="0"/>
              <a:t>(scala sin)</a:t>
            </a:r>
            <a:r>
              <a:rPr lang="it-IT" b="1" dirty="0"/>
              <a:t>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152751" y="617131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Addetti</a:t>
            </a:r>
            <a:r>
              <a:rPr lang="it-IT" sz="1400" b="1" dirty="0"/>
              <a:t> (scala dx)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113002" y="1601473"/>
            <a:ext cx="145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GB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594252" y="1601473"/>
            <a:ext cx="145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Italia</a:t>
            </a:r>
          </a:p>
        </p:txBody>
      </p:sp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014524"/>
              </p:ext>
            </p:extLst>
          </p:nvPr>
        </p:nvGraphicFramePr>
        <p:xfrm>
          <a:off x="0" y="2163110"/>
          <a:ext cx="4888251" cy="4694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681497"/>
              </p:ext>
            </p:extLst>
          </p:nvPr>
        </p:nvGraphicFramePr>
        <p:xfrm>
          <a:off x="665001" y="2203014"/>
          <a:ext cx="4868250" cy="431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4292264" y="5973066"/>
            <a:ext cx="1021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C000"/>
                </a:solidFill>
              </a:rPr>
              <a:t>2015: 13.000 </a:t>
            </a:r>
          </a:p>
        </p:txBody>
      </p:sp>
    </p:spTree>
    <p:extLst>
      <p:ext uri="{BB962C8B-B14F-4D97-AF65-F5344CB8AC3E}">
        <p14:creationId xmlns:p14="http://schemas.microsoft.com/office/powerpoint/2010/main" val="1927647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207" y="-40728"/>
            <a:ext cx="1181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EU 28 - Occupati nel comparto siderurgico – 2015 e evoluzione 2010 / 2015</a:t>
            </a: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614447"/>
              </p:ext>
            </p:extLst>
          </p:nvPr>
        </p:nvGraphicFramePr>
        <p:xfrm>
          <a:off x="662152" y="147145"/>
          <a:ext cx="11529847" cy="598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575597"/>
              </p:ext>
            </p:extLst>
          </p:nvPr>
        </p:nvGraphicFramePr>
        <p:xfrm>
          <a:off x="0" y="588579"/>
          <a:ext cx="12192000" cy="6269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317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81" y="630621"/>
            <a:ext cx="9973120" cy="62319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7602" y="0"/>
            <a:ext cx="114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Economie con il maggior numero di brevetti nella produzione di profilati, laminati a freddo, acciai zincati e acciai legati</a:t>
            </a:r>
          </a:p>
        </p:txBody>
      </p:sp>
    </p:spTree>
    <p:extLst>
      <p:ext uri="{BB962C8B-B14F-4D97-AF65-F5344CB8AC3E}">
        <p14:creationId xmlns:p14="http://schemas.microsoft.com/office/powerpoint/2010/main" val="202211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35000">
              <a:schemeClr val="bg1">
                <a:lumMod val="6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0207" y="-40728"/>
            <a:ext cx="11813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USA: importazioni mensili di prodotti siderurgici dalla Cina</a:t>
            </a:r>
          </a:p>
          <a:p>
            <a:pPr algn="ctr"/>
            <a:r>
              <a:rPr lang="it-IT" sz="2800" b="1" dirty="0"/>
              <a:t>Aprile 2014/Aprile 2016 </a:t>
            </a:r>
            <a:r>
              <a:rPr lang="it-IT" sz="2000" b="1" dirty="0"/>
              <a:t>(migliaia di tonnellate)</a:t>
            </a:r>
            <a:endParaRPr lang="it-IT" sz="2800" b="1" dirty="0"/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137392"/>
              </p:ext>
            </p:extLst>
          </p:nvPr>
        </p:nvGraphicFramePr>
        <p:xfrm>
          <a:off x="0" y="695324"/>
          <a:ext cx="12192000" cy="6162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ttore diritto 6"/>
          <p:cNvCxnSpPr/>
          <p:nvPr/>
        </p:nvCxnSpPr>
        <p:spPr>
          <a:xfrm flipV="1">
            <a:off x="641132" y="3689131"/>
            <a:ext cx="11477296" cy="420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9816662" y="3136439"/>
            <a:ext cx="199696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Media 2015: 180,0</a:t>
            </a:r>
          </a:p>
        </p:txBody>
      </p:sp>
      <p:cxnSp>
        <p:nvCxnSpPr>
          <p:cNvPr id="11" name="Connettore diritto 10"/>
          <p:cNvCxnSpPr/>
          <p:nvPr/>
        </p:nvCxnSpPr>
        <p:spPr>
          <a:xfrm flipH="1">
            <a:off x="10825655" y="3505771"/>
            <a:ext cx="10511" cy="1833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761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2641</Words>
  <Application>Microsoft Office PowerPoint</Application>
  <PresentationFormat>Widescreen</PresentationFormat>
  <Paragraphs>589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Percentuale della produzione mondiale di acciaio per nazione (2015)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produttori cinesi di acciaio vendono in perdita dall’inizio del 2015</vt:lpstr>
      <vt:lpstr>Presentazione standard di PowerPoint</vt:lpstr>
      <vt:lpstr>Presentazione standard di PowerPoint</vt:lpstr>
      <vt:lpstr>Variazione nelle destinazioni dell’export cinese di prodotti siderurgici -       2004     2015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Tendenza della crescita (%) annuale della produzione di acciaio: Cina e resto del mondo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Consumo di acciaio per settori</vt:lpstr>
      <vt:lpstr>Andamento della produzione nei principali comparti consumatori finali di acciaio (2014 – 2015)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Break-even prezzo del ferro</vt:lpstr>
      <vt:lpstr>Presentazione standard di PowerPoint</vt:lpstr>
      <vt:lpstr>Presentazione standard di PowerPoint</vt:lpstr>
      <vt:lpstr>Presentazione standard di PowerPoint</vt:lpstr>
      <vt:lpstr>Vendite Caterpillar settore mining  Dicembre 2015 – Febbraio 2016 </vt:lpstr>
      <vt:lpstr>Il ciclo di accumulazione dei primi anni 2000 ha impresso una potentissima accelerazione ai metodi con i quali si sviluppa il processo produttivo.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fattori della sovrapproduzione mondiale di acciaio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Rossano Di Bartolomeo</dc:creator>
  <cp:lastModifiedBy>Rossano Di Bartolomeo</cp:lastModifiedBy>
  <cp:revision>170</cp:revision>
  <dcterms:created xsi:type="dcterms:W3CDTF">2016-02-02T09:52:49Z</dcterms:created>
  <dcterms:modified xsi:type="dcterms:W3CDTF">2018-12-18T17:22:10Z</dcterms:modified>
</cp:coreProperties>
</file>